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ource Serif Pro" charset="1" panose="02040603050405020204"/>
      <p:regular r:id="rId10"/>
    </p:embeddedFont>
    <p:embeddedFont>
      <p:font typeface="Source Serif Pro Bold" charset="1" panose="02040803050405020204"/>
      <p:regular r:id="rId11"/>
    </p:embeddedFont>
    <p:embeddedFont>
      <p:font typeface="Gagalin" charset="1" panose="00000500000000000000"/>
      <p:regular r:id="rId12"/>
    </p:embeddedFont>
    <p:embeddedFont>
      <p:font typeface="Quicksand" charset="1" panose="00000000000000000000"/>
      <p:regular r:id="rId13"/>
    </p:embeddedFont>
    <p:embeddedFont>
      <p:font typeface="Quicksand Bold" charset="1" panose="00000000000000000000"/>
      <p:regular r:id="rId14"/>
    </p:embeddedFont>
    <p:embeddedFont>
      <p:font typeface="Quicksand Light" charset="1" panose="00000000000000000000"/>
      <p:regular r:id="rId15"/>
    </p:embeddedFont>
    <p:embeddedFont>
      <p:font typeface="Quicksand Medium" charset="1" panose="00000000000000000000"/>
      <p:regular r:id="rId16"/>
    </p:embeddedFont>
    <p:embeddedFont>
      <p:font typeface="Quicksand Semi-Bold" charset="1" panose="00000000000000000000"/>
      <p:regular r:id="rId17"/>
    </p:embeddedFont>
    <p:embeddedFont>
      <p:font typeface="Open Sans" charset="1" panose="020B0606030504020204"/>
      <p:regular r:id="rId18"/>
    </p:embeddedFont>
    <p:embeddedFont>
      <p:font typeface="Open Sans Bold" charset="1" panose="020B0806030504020204"/>
      <p:regular r:id="rId19"/>
    </p:embeddedFont>
    <p:embeddedFont>
      <p:font typeface="Open Sans Italics" charset="1" panose="020B0606030504020204"/>
      <p:regular r:id="rId20"/>
    </p:embeddedFont>
    <p:embeddedFont>
      <p:font typeface="Open Sans Bold Italics" charset="1" panose="020B0806030504020204"/>
      <p:regular r:id="rId21"/>
    </p:embeddedFont>
    <p:embeddedFont>
      <p:font typeface="Open Sans Light" charset="1" panose="020B0306030504020204"/>
      <p:regular r:id="rId22"/>
    </p:embeddedFont>
    <p:embeddedFont>
      <p:font typeface="Open Sans Light Italics" charset="1" panose="020B0306030504020204"/>
      <p:regular r:id="rId23"/>
    </p:embeddedFont>
    <p:embeddedFont>
      <p:font typeface="Open Sans Ultra-Bold" charset="1" panose="00000000000000000000"/>
      <p:regular r:id="rId24"/>
    </p:embeddedFont>
    <p:embeddedFont>
      <p:font typeface="Open Sans Ultra-Bold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https://docs.gitlab.com/ee/ci/quick_start/#ensure-you-have-runners-available" TargetMode="External" Type="http://schemas.openxmlformats.org/officeDocument/2006/relationships/hyperlink"/><Relationship Id="rId3" Target="https://docs.gitlab.com/ee/ci/quick_start/#create-a-gitlab-ciyml-file" TargetMode="External" Type="http://schemas.openxmlformats.org/officeDocument/2006/relationships/hyperlink"/><Relationship Id="rId4" Target="https://docs.gitlab.com/ee/ci/quick_start/#create-a-gitlab-ciyml-file"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https://docs.gitlab.com/runner/install/" TargetMode="External" Type="http://schemas.openxmlformats.org/officeDocument/2006/relationships/hyperlink"/><Relationship Id="rId3" Target="https://docs.gitlab.com/runner/register/" TargetMode="External" Type="http://schemas.openxmlformats.org/officeDocument/2006/relationships/hyperlink"/><Relationship Id="rId4" Target="https://en.wikipedia.org/wiki/YAML" TargetMode="External" Type="http://schemas.openxmlformats.org/officeDocument/2006/relationships/hyperlink"/><Relationship Id="rId5"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https://docs.gitlab.com/ee/ci/variables/predefined_variables.html"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https://glints.com/id/lowongan/unit-testing-adalah/"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https://serupa.id/white-box-testing-definisi-teknik-jenis-tahapan-dsb/" TargetMode="External" Type="http://schemas.openxmlformats.org/officeDocument/2006/relationships/hyperlink"/><Relationship Id="rId2" Target="../media/image14.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18288000" cy="10287000"/>
            <a:chOff x="0" y="0"/>
            <a:chExt cx="24384000" cy="13716000"/>
          </a:xfrm>
        </p:grpSpPr>
        <p:pic>
          <p:nvPicPr>
            <p:cNvPr name="Picture 4" id="4"/>
            <p:cNvPicPr>
              <a:picLocks noChangeAspect="true"/>
            </p:cNvPicPr>
            <p:nvPr/>
          </p:nvPicPr>
          <p:blipFill>
            <a:blip r:embed="rId3"/>
            <a:srcRect l="15359" t="0" r="15359" b="0"/>
            <a:stretch>
              <a:fillRect/>
            </a:stretch>
          </p:blipFill>
          <p:spPr>
            <a:xfrm flipH="false" flipV="false">
              <a:off x="0" y="0"/>
              <a:ext cx="24384000" cy="13716000"/>
            </a:xfrm>
            <a:prstGeom prst="rect">
              <a:avLst/>
            </a:prstGeom>
          </p:spPr>
        </p:pic>
      </p:grpSp>
      <p:sp>
        <p:nvSpPr>
          <p:cNvPr name="Freeform 5" id="5"/>
          <p:cNvSpPr/>
          <p:nvPr/>
        </p:nvSpPr>
        <p:spPr>
          <a:xfrm flipH="false" flipV="false" rot="0">
            <a:off x="-336020" y="-1184413"/>
            <a:ext cx="18967542" cy="12660834"/>
          </a:xfrm>
          <a:custGeom>
            <a:avLst/>
            <a:gdLst/>
            <a:ahLst/>
            <a:cxnLst/>
            <a:rect r="r" b="b" t="t" l="l"/>
            <a:pathLst>
              <a:path h="12660834" w="18967542">
                <a:moveTo>
                  <a:pt x="0" y="0"/>
                </a:moveTo>
                <a:lnTo>
                  <a:pt x="18967542" y="0"/>
                </a:lnTo>
                <a:lnTo>
                  <a:pt x="18967542" y="12660834"/>
                </a:lnTo>
                <a:lnTo>
                  <a:pt x="0" y="12660834"/>
                </a:lnTo>
                <a:lnTo>
                  <a:pt x="0" y="0"/>
                </a:lnTo>
                <a:close/>
              </a:path>
            </a:pathLst>
          </a:custGeom>
          <a:blipFill>
            <a:blip r:embed="rId4"/>
            <a:stretch>
              <a:fillRect l="0" t="0" r="0" b="0"/>
            </a:stretch>
          </a:blipFill>
        </p:spPr>
      </p:sp>
      <p:sp>
        <p:nvSpPr>
          <p:cNvPr name="TextBox 6" id="6"/>
          <p:cNvSpPr txBox="true"/>
          <p:nvPr/>
        </p:nvSpPr>
        <p:spPr>
          <a:xfrm rot="0">
            <a:off x="4525877" y="3182687"/>
            <a:ext cx="9236247" cy="1960813"/>
          </a:xfrm>
          <a:prstGeom prst="rect">
            <a:avLst/>
          </a:prstGeom>
        </p:spPr>
        <p:txBody>
          <a:bodyPr anchor="t" rtlCol="false" tIns="0" lIns="0" bIns="0" rIns="0">
            <a:spAutoFit/>
          </a:bodyPr>
          <a:lstStyle/>
          <a:p>
            <a:pPr algn="ctr" marL="0" indent="0" lvl="0">
              <a:lnSpc>
                <a:spcPts val="7690"/>
              </a:lnSpc>
              <a:spcBef>
                <a:spcPct val="0"/>
              </a:spcBef>
            </a:pPr>
            <a:r>
              <a:rPr lang="en-US" sz="6991">
                <a:solidFill>
                  <a:srgbClr val="5E17EB"/>
                </a:solidFill>
                <a:latin typeface="Gagalin"/>
              </a:rPr>
              <a:t>UNIT TEST, WHITEBOX, DAN cicd</a:t>
            </a:r>
          </a:p>
        </p:txBody>
      </p:sp>
      <p:sp>
        <p:nvSpPr>
          <p:cNvPr name="TextBox 7" id="7"/>
          <p:cNvSpPr txBox="true"/>
          <p:nvPr/>
        </p:nvSpPr>
        <p:spPr>
          <a:xfrm rot="0">
            <a:off x="2690465" y="7166471"/>
            <a:ext cx="11846286" cy="1706669"/>
          </a:xfrm>
          <a:prstGeom prst="rect">
            <a:avLst/>
          </a:prstGeom>
        </p:spPr>
        <p:txBody>
          <a:bodyPr anchor="t" rtlCol="false" tIns="0" lIns="0" bIns="0" rIns="0">
            <a:spAutoFit/>
          </a:bodyPr>
          <a:lstStyle/>
          <a:p>
            <a:pPr algn="ctr">
              <a:lnSpc>
                <a:spcPts val="4588"/>
              </a:lnSpc>
            </a:pPr>
            <a:r>
              <a:rPr lang="en-US" sz="3277" spc="81">
                <a:solidFill>
                  <a:srgbClr val="FFFFFF"/>
                </a:solidFill>
                <a:latin typeface="Quicksand Medium"/>
              </a:rPr>
              <a:t>YAASMIIN NUHAA ASA PUTRI</a:t>
            </a:r>
          </a:p>
          <a:p>
            <a:pPr algn="ctr">
              <a:lnSpc>
                <a:spcPts val="4588"/>
              </a:lnSpc>
            </a:pPr>
            <a:r>
              <a:rPr lang="en-US" sz="3277" spc="81">
                <a:solidFill>
                  <a:srgbClr val="FFFFFF"/>
                </a:solidFill>
                <a:latin typeface="Quicksand Medium"/>
              </a:rPr>
              <a:t>201011402172</a:t>
            </a:r>
          </a:p>
          <a:p>
            <a:pPr algn="ctr">
              <a:lnSpc>
                <a:spcPts val="4588"/>
              </a:lnSpc>
              <a:spcBef>
                <a:spcPct val="0"/>
              </a:spcBef>
            </a:pPr>
            <a:r>
              <a:rPr lang="en-US" sz="3277" spc="81">
                <a:solidFill>
                  <a:srgbClr val="FFFFFF"/>
                </a:solidFill>
                <a:latin typeface="Quicksand Medium"/>
              </a:rPr>
              <a:t>07TPLP016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526747" y="675786"/>
            <a:ext cx="7526913" cy="4808001"/>
            <a:chOff x="0" y="0"/>
            <a:chExt cx="10035884" cy="6410668"/>
          </a:xfrm>
        </p:grpSpPr>
        <p:pic>
          <p:nvPicPr>
            <p:cNvPr name="Picture 3" id="3"/>
            <p:cNvPicPr>
              <a:picLocks noChangeAspect="true"/>
            </p:cNvPicPr>
            <p:nvPr/>
          </p:nvPicPr>
          <p:blipFill>
            <a:blip r:embed="rId2"/>
            <a:srcRect l="0" t="279" r="0" b="279"/>
            <a:stretch>
              <a:fillRect/>
            </a:stretch>
          </p:blipFill>
          <p:spPr>
            <a:xfrm flipH="false" flipV="false">
              <a:off x="0" y="0"/>
              <a:ext cx="10035884" cy="6410668"/>
            </a:xfrm>
            <a:prstGeom prst="rect">
              <a:avLst/>
            </a:prstGeom>
          </p:spPr>
        </p:pic>
      </p:grpSp>
      <p:sp>
        <p:nvSpPr>
          <p:cNvPr name="TextBox 4" id="4"/>
          <p:cNvSpPr txBox="true"/>
          <p:nvPr/>
        </p:nvSpPr>
        <p:spPr>
          <a:xfrm rot="0">
            <a:off x="836598" y="5602605"/>
            <a:ext cx="16230600" cy="4684395"/>
          </a:xfrm>
          <a:prstGeom prst="rect">
            <a:avLst/>
          </a:prstGeom>
        </p:spPr>
        <p:txBody>
          <a:bodyPr anchor="t" rtlCol="false" tIns="0" lIns="0" bIns="0" rIns="0">
            <a:spAutoFit/>
          </a:bodyPr>
          <a:lstStyle/>
          <a:p>
            <a:pPr>
              <a:lnSpc>
                <a:spcPts val="4199"/>
              </a:lnSpc>
            </a:pPr>
            <a:r>
              <a:rPr lang="en-US" sz="2799">
                <a:solidFill>
                  <a:srgbClr val="FFFFFF"/>
                </a:solidFill>
                <a:latin typeface="Open Sans"/>
              </a:rPr>
              <a:t>Ilustrasi</a:t>
            </a:r>
          </a:p>
          <a:p>
            <a:pPr>
              <a:lnSpc>
                <a:spcPts val="4199"/>
              </a:lnSpc>
            </a:pPr>
            <a:r>
              <a:rPr lang="en-US" sz="2799">
                <a:solidFill>
                  <a:srgbClr val="FFFFFF"/>
                </a:solidFill>
                <a:latin typeface="Open Sans"/>
              </a:rPr>
              <a:t>Bayangkan kode ini sebagai jalan dengan pertigaan, di mana Anda dapat pergi ke kiri, kanan, atau lurus. Keputusan untuk pergi ke kiri, kanan, atau lurus didasarkan pada apakah hasilnya positif, negatif, atau nol.</a:t>
            </a:r>
          </a:p>
          <a:p>
            <a:pPr>
              <a:lnSpc>
                <a:spcPts val="4199"/>
              </a:lnSpc>
            </a:pPr>
            <a:r>
              <a:rPr lang="en-US" sz="2799">
                <a:solidFill>
                  <a:srgbClr val="FFFFFF"/>
                </a:solidFill>
                <a:latin typeface="Open Sans"/>
              </a:rPr>
              <a:t>Hasilnya positif pada kasus uji pertama, jadi kami pergi ke kiri (cabang "Positif"). Hasilnya tidak positif pada kasus uji kedua, jadi kami pergi ke kanan (cabang "Negatif"). Dengan menjalankan kedua kasus uji, kami memastikan bahwa kami telah menempuh semua jalur yang mungkin di pertigaan, yang merupakan tujuan dari White Box Testing.</a:t>
            </a:r>
          </a:p>
          <a:p>
            <a:pPr algn="l" marL="0" indent="0" lvl="0">
              <a:lnSpc>
                <a:spcPts val="4199"/>
              </a:lnSpc>
              <a:spcBef>
                <a:spcPct val="0"/>
              </a:spcBef>
            </a:pPr>
          </a:p>
        </p:txBody>
      </p:sp>
      <p:sp>
        <p:nvSpPr>
          <p:cNvPr name="TextBox 5" id="5"/>
          <p:cNvSpPr txBox="true"/>
          <p:nvPr/>
        </p:nvSpPr>
        <p:spPr>
          <a:xfrm rot="0">
            <a:off x="10445705" y="1028700"/>
            <a:ext cx="5532090" cy="24384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FFFFFF"/>
                </a:solidFill>
                <a:latin typeface="Open Sans Bold"/>
              </a:rPr>
              <a:t>Whitebox Testing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0" y="0"/>
            <a:ext cx="18440601" cy="1812356"/>
            <a:chOff x="0" y="0"/>
            <a:chExt cx="4856784" cy="477328"/>
          </a:xfrm>
        </p:grpSpPr>
        <p:sp>
          <p:nvSpPr>
            <p:cNvPr name="Freeform 3" id="3"/>
            <p:cNvSpPr/>
            <p:nvPr/>
          </p:nvSpPr>
          <p:spPr>
            <a:xfrm flipH="false" flipV="false" rot="0">
              <a:off x="0" y="0"/>
              <a:ext cx="4856784" cy="477328"/>
            </a:xfrm>
            <a:custGeom>
              <a:avLst/>
              <a:gdLst/>
              <a:ahLst/>
              <a:cxnLst/>
              <a:rect r="r" b="b" t="t" l="l"/>
              <a:pathLst>
                <a:path h="477328" w="4856784">
                  <a:moveTo>
                    <a:pt x="0" y="0"/>
                  </a:moveTo>
                  <a:lnTo>
                    <a:pt x="4856784" y="0"/>
                  </a:lnTo>
                  <a:lnTo>
                    <a:pt x="4856784" y="477328"/>
                  </a:lnTo>
                  <a:lnTo>
                    <a:pt x="0" y="477328"/>
                  </a:lnTo>
                  <a:close/>
                </a:path>
              </a:pathLst>
            </a:custGeom>
            <a:solidFill>
              <a:srgbClr val="FFFFFF"/>
            </a:solidFill>
          </p:spPr>
        </p:sp>
        <p:sp>
          <p:nvSpPr>
            <p:cNvPr name="TextBox 4" id="4"/>
            <p:cNvSpPr txBox="true"/>
            <p:nvPr/>
          </p:nvSpPr>
          <p:spPr>
            <a:xfrm>
              <a:off x="0" y="-57150"/>
              <a:ext cx="4856784" cy="534478"/>
            </a:xfrm>
            <a:prstGeom prst="rect">
              <a:avLst/>
            </a:prstGeom>
          </p:spPr>
          <p:txBody>
            <a:bodyPr anchor="ctr" rtlCol="false" tIns="50800" lIns="50800" bIns="50800" rIns="50800"/>
            <a:lstStyle/>
            <a:p>
              <a:pPr algn="ctr">
                <a:lnSpc>
                  <a:spcPts val="3150"/>
                </a:lnSpc>
              </a:pPr>
            </a:p>
          </p:txBody>
        </p:sp>
      </p:grpSp>
      <p:sp>
        <p:nvSpPr>
          <p:cNvPr name="TextBox 5" id="5"/>
          <p:cNvSpPr txBox="true"/>
          <p:nvPr/>
        </p:nvSpPr>
        <p:spPr>
          <a:xfrm rot="0">
            <a:off x="902049" y="2240981"/>
            <a:ext cx="15829266" cy="2003737"/>
          </a:xfrm>
          <a:prstGeom prst="rect">
            <a:avLst/>
          </a:prstGeom>
        </p:spPr>
        <p:txBody>
          <a:bodyPr anchor="t" rtlCol="false" tIns="0" lIns="0" bIns="0" rIns="0">
            <a:spAutoFit/>
          </a:bodyPr>
          <a:lstStyle/>
          <a:p>
            <a:pPr>
              <a:lnSpc>
                <a:spcPts val="4007"/>
              </a:lnSpc>
            </a:pPr>
            <a:r>
              <a:rPr lang="en-US" sz="2862">
                <a:solidFill>
                  <a:srgbClr val="FFFFFF"/>
                </a:solidFill>
                <a:latin typeface="Open Sans"/>
              </a:rPr>
              <a:t>S</a:t>
            </a:r>
            <a:r>
              <a:rPr lang="en-US" sz="2862">
                <a:solidFill>
                  <a:srgbClr val="FFFFFF"/>
                </a:solidFill>
                <a:latin typeface="Open Sans"/>
              </a:rPr>
              <a:t>ebelum memulai, pastikan telah memiliki:</a:t>
            </a:r>
          </a:p>
          <a:p>
            <a:pPr marL="618061" indent="-309031" lvl="1">
              <a:lnSpc>
                <a:spcPts val="4007"/>
              </a:lnSpc>
              <a:buFont typeface="Arial"/>
              <a:buChar char="•"/>
            </a:pPr>
            <a:r>
              <a:rPr lang="en-US" sz="2862">
                <a:solidFill>
                  <a:srgbClr val="FFFFFF"/>
                </a:solidFill>
                <a:latin typeface="Open Sans"/>
              </a:rPr>
              <a:t>Sebuah proyek di GitLab yang ingin Anda gunakan CI/CDnya.</a:t>
            </a:r>
          </a:p>
          <a:p>
            <a:pPr marL="618061" indent="-309031" lvl="1">
              <a:lnSpc>
                <a:spcPts val="4007"/>
              </a:lnSpc>
              <a:buFont typeface="Arial"/>
              <a:buChar char="•"/>
            </a:pPr>
            <a:r>
              <a:rPr lang="en-US" sz="2862">
                <a:solidFill>
                  <a:srgbClr val="FFFFFF"/>
                </a:solidFill>
                <a:latin typeface="Open Sans"/>
              </a:rPr>
              <a:t>Peran Pengelola atau Pemilik proyek.</a:t>
            </a:r>
          </a:p>
          <a:p>
            <a:pPr algn="l" marL="0" indent="0" lvl="0">
              <a:lnSpc>
                <a:spcPts val="4007"/>
              </a:lnSpc>
              <a:spcBef>
                <a:spcPct val="0"/>
              </a:spcBef>
            </a:pPr>
          </a:p>
        </p:txBody>
      </p:sp>
      <p:sp>
        <p:nvSpPr>
          <p:cNvPr name="AutoShape 6" id="6"/>
          <p:cNvSpPr/>
          <p:nvPr/>
        </p:nvSpPr>
        <p:spPr>
          <a:xfrm flipH="true">
            <a:off x="-2119796" y="1836169"/>
            <a:ext cx="20407796" cy="0"/>
          </a:xfrm>
          <a:prstGeom prst="line">
            <a:avLst/>
          </a:prstGeom>
          <a:ln cap="flat" w="47625">
            <a:solidFill>
              <a:srgbClr val="35009C"/>
            </a:solidFill>
            <a:prstDash val="solid"/>
            <a:headEnd type="none" len="sm" w="sm"/>
            <a:tailEnd type="none" len="sm" w="sm"/>
          </a:ln>
        </p:spPr>
      </p:sp>
      <p:grpSp>
        <p:nvGrpSpPr>
          <p:cNvPr name="Group 7" id="7"/>
          <p:cNvGrpSpPr/>
          <p:nvPr/>
        </p:nvGrpSpPr>
        <p:grpSpPr>
          <a:xfrm rot="0">
            <a:off x="2501227" y="0"/>
            <a:ext cx="12630909" cy="1375879"/>
            <a:chOff x="0" y="0"/>
            <a:chExt cx="16841213" cy="1834506"/>
          </a:xfrm>
        </p:grpSpPr>
        <p:sp>
          <p:nvSpPr>
            <p:cNvPr name="TextBox 8" id="8"/>
            <p:cNvSpPr txBox="true"/>
            <p:nvPr/>
          </p:nvSpPr>
          <p:spPr>
            <a:xfrm rot="0">
              <a:off x="0" y="1384714"/>
              <a:ext cx="16841213" cy="449792"/>
            </a:xfrm>
            <a:prstGeom prst="rect">
              <a:avLst/>
            </a:prstGeom>
          </p:spPr>
          <p:txBody>
            <a:bodyPr anchor="t" rtlCol="false" tIns="0" lIns="0" bIns="0" rIns="0">
              <a:spAutoFit/>
            </a:bodyPr>
            <a:lstStyle/>
            <a:p>
              <a:pPr algn="ctr" marL="0" indent="0" lvl="0">
                <a:lnSpc>
                  <a:spcPts val="2800"/>
                </a:lnSpc>
                <a:spcBef>
                  <a:spcPct val="0"/>
                </a:spcBef>
              </a:pPr>
            </a:p>
          </p:txBody>
        </p:sp>
        <p:sp>
          <p:nvSpPr>
            <p:cNvPr name="TextBox 9" id="9"/>
            <p:cNvSpPr txBox="true"/>
            <p:nvPr/>
          </p:nvSpPr>
          <p:spPr>
            <a:xfrm rot="0">
              <a:off x="0" y="57150"/>
              <a:ext cx="16841213" cy="1232323"/>
            </a:xfrm>
            <a:prstGeom prst="rect">
              <a:avLst/>
            </a:prstGeom>
          </p:spPr>
          <p:txBody>
            <a:bodyPr anchor="t" rtlCol="false" tIns="0" lIns="0" bIns="0" rIns="0">
              <a:spAutoFit/>
            </a:bodyPr>
            <a:lstStyle/>
            <a:p>
              <a:pPr algn="ctr" marL="0" indent="0" lvl="0">
                <a:lnSpc>
                  <a:spcPts val="7039"/>
                </a:lnSpc>
                <a:spcBef>
                  <a:spcPct val="0"/>
                </a:spcBef>
              </a:pPr>
              <a:r>
                <a:rPr lang="en-US" sz="6399">
                  <a:solidFill>
                    <a:srgbClr val="5E17EB"/>
                  </a:solidFill>
                  <a:latin typeface="Open Sans Bold"/>
                </a:rPr>
                <a:t>Membuat</a:t>
              </a:r>
              <a:r>
                <a:rPr lang="en-US" sz="6399" u="none">
                  <a:solidFill>
                    <a:srgbClr val="5E17EB"/>
                  </a:solidFill>
                  <a:latin typeface="Open Sans Bold"/>
                </a:rPr>
                <a:t> pipeline gitlab CICD </a:t>
              </a:r>
            </a:p>
          </p:txBody>
        </p:sp>
      </p:grpSp>
      <p:sp>
        <p:nvSpPr>
          <p:cNvPr name="TextBox 10" id="10"/>
          <p:cNvSpPr txBox="true"/>
          <p:nvPr/>
        </p:nvSpPr>
        <p:spPr>
          <a:xfrm rot="0">
            <a:off x="902049" y="3868481"/>
            <a:ext cx="15829266" cy="3518212"/>
          </a:xfrm>
          <a:prstGeom prst="rect">
            <a:avLst/>
          </a:prstGeom>
        </p:spPr>
        <p:txBody>
          <a:bodyPr anchor="t" rtlCol="false" tIns="0" lIns="0" bIns="0" rIns="0">
            <a:spAutoFit/>
          </a:bodyPr>
          <a:lstStyle/>
          <a:p>
            <a:pPr>
              <a:lnSpc>
                <a:spcPts val="4007"/>
              </a:lnSpc>
            </a:pPr>
            <a:r>
              <a:rPr lang="en-US" sz="2862">
                <a:solidFill>
                  <a:srgbClr val="FFFFFF"/>
                </a:solidFill>
                <a:latin typeface="Open Sans"/>
              </a:rPr>
              <a:t>Untuk m</a:t>
            </a:r>
            <a:r>
              <a:rPr lang="en-US" sz="2862">
                <a:solidFill>
                  <a:srgbClr val="FFFFFF"/>
                </a:solidFill>
                <a:latin typeface="Open Sans"/>
              </a:rPr>
              <a:t>embuat dan menjalankan alur pertama Anda:</a:t>
            </a:r>
          </a:p>
          <a:p>
            <a:pPr marL="618061" indent="-309031" lvl="1">
              <a:lnSpc>
                <a:spcPts val="4007"/>
              </a:lnSpc>
              <a:buFont typeface="Arial"/>
              <a:buChar char="•"/>
            </a:pPr>
            <a:r>
              <a:rPr lang="en-US" sz="2862" u="sng">
                <a:solidFill>
                  <a:srgbClr val="FFFFFF"/>
                </a:solidFill>
                <a:latin typeface="Open Sans"/>
                <a:hlinkClick r:id="rId2" tooltip="https://docs.gitlab.com/ee/ci/quick_start/#ensure-you-have-runners-available"/>
              </a:rPr>
              <a:t>Pastikan Anda memiliki runner yang tersedia</a:t>
            </a:r>
            <a:r>
              <a:rPr lang="en-US" sz="2862">
                <a:solidFill>
                  <a:srgbClr val="FFFFFF"/>
                </a:solidFill>
                <a:latin typeface="Open Sans"/>
              </a:rPr>
              <a:t> untuk menjalankan pekerjaan.</a:t>
            </a:r>
          </a:p>
          <a:p>
            <a:pPr marL="618061" indent="-309031" lvl="1">
              <a:lnSpc>
                <a:spcPts val="4007"/>
              </a:lnSpc>
              <a:buFont typeface="Arial"/>
              <a:buChar char="•"/>
            </a:pPr>
            <a:r>
              <a:rPr lang="en-US" sz="2862">
                <a:solidFill>
                  <a:srgbClr val="FFFFFF"/>
                </a:solidFill>
                <a:latin typeface="Open Sans"/>
              </a:rPr>
              <a:t>Jika menggunakan GitLab.com, Anda dapat melewati langkah ini. GitLab.com menyediakan runner bersama.</a:t>
            </a:r>
          </a:p>
          <a:p>
            <a:pPr marL="618061" indent="-309031" lvl="1">
              <a:lnSpc>
                <a:spcPts val="4007"/>
              </a:lnSpc>
              <a:buFont typeface="Arial"/>
              <a:buChar char="•"/>
            </a:pPr>
            <a:r>
              <a:rPr lang="en-US" sz="2862" u="sng">
                <a:solidFill>
                  <a:srgbClr val="FFFFFF"/>
                </a:solidFill>
                <a:latin typeface="Open Sans"/>
                <a:hlinkClick r:id="rId3" tooltip="https://docs.gitlab.com/ee/ci/quick_start/#create-a-gitlab-ciyml-file"/>
              </a:rPr>
              <a:t>Buat .gitlab-ci.ymlfil</a:t>
            </a:r>
            <a:r>
              <a:rPr lang="en-US" sz="2862" u="sng">
                <a:solidFill>
                  <a:srgbClr val="FFFFFF"/>
                </a:solidFill>
                <a:latin typeface="Open Sans"/>
                <a:hlinkClick r:id="rId4" tooltip="https://docs.gitlab.com/ee/ci/quick_start/#create-a-gitlab-ciyml-file"/>
              </a:rPr>
              <a:t>e</a:t>
            </a:r>
            <a:r>
              <a:rPr lang="en-US" sz="2862">
                <a:solidFill>
                  <a:srgbClr val="FFFFFF"/>
                </a:solidFill>
                <a:latin typeface="Open Sans"/>
              </a:rPr>
              <a:t> di root repositori Anda. File ini adalah tempat Anda menentukan pekerjaan CI/CD.</a:t>
            </a:r>
          </a:p>
          <a:p>
            <a:pPr algn="l" marL="0" indent="0" lvl="0">
              <a:lnSpc>
                <a:spcPts val="4007"/>
              </a:lnSpc>
              <a:spcBef>
                <a:spcPct val="0"/>
              </a:spcBef>
            </a:pPr>
          </a:p>
        </p:txBody>
      </p:sp>
      <p:sp>
        <p:nvSpPr>
          <p:cNvPr name="TextBox 11" id="11"/>
          <p:cNvSpPr txBox="true"/>
          <p:nvPr/>
        </p:nvSpPr>
        <p:spPr>
          <a:xfrm rot="0">
            <a:off x="1028700" y="7254563"/>
            <a:ext cx="15829266" cy="2003737"/>
          </a:xfrm>
          <a:prstGeom prst="rect">
            <a:avLst/>
          </a:prstGeom>
        </p:spPr>
        <p:txBody>
          <a:bodyPr anchor="t" rtlCol="false" tIns="0" lIns="0" bIns="0" rIns="0">
            <a:spAutoFit/>
          </a:bodyPr>
          <a:lstStyle/>
          <a:p>
            <a:pPr>
              <a:lnSpc>
                <a:spcPts val="4007"/>
              </a:lnSpc>
            </a:pPr>
            <a:r>
              <a:rPr lang="en-US" sz="2862">
                <a:solidFill>
                  <a:srgbClr val="FFFFFF"/>
                </a:solidFill>
                <a:latin typeface="Open Sans"/>
              </a:rPr>
              <a:t>Di Gi</a:t>
            </a:r>
            <a:r>
              <a:rPr lang="en-US" sz="2862">
                <a:solidFill>
                  <a:srgbClr val="FFFFFF"/>
                </a:solidFill>
                <a:latin typeface="Open Sans"/>
              </a:rPr>
              <a:t>tLab, runner adal</a:t>
            </a:r>
            <a:r>
              <a:rPr lang="en-US" sz="2862" u="none">
                <a:solidFill>
                  <a:srgbClr val="FFFFFF"/>
                </a:solidFill>
                <a:latin typeface="Open Sans"/>
              </a:rPr>
              <a:t>a</a:t>
            </a:r>
            <a:r>
              <a:rPr lang="en-US" sz="2862">
                <a:solidFill>
                  <a:srgbClr val="FFFFFF"/>
                </a:solidFill>
                <a:latin typeface="Open Sans"/>
              </a:rPr>
              <a:t>h</a:t>
            </a:r>
            <a:r>
              <a:rPr lang="en-US" sz="2862" u="none">
                <a:solidFill>
                  <a:srgbClr val="FFFFFF"/>
                </a:solidFill>
                <a:latin typeface="Open Sans"/>
              </a:rPr>
              <a:t> a</a:t>
            </a:r>
            <a:r>
              <a:rPr lang="en-US" sz="2862">
                <a:solidFill>
                  <a:srgbClr val="FFFFFF"/>
                </a:solidFill>
                <a:latin typeface="Open Sans"/>
              </a:rPr>
              <a:t>g</a:t>
            </a:r>
            <a:r>
              <a:rPr lang="en-US" sz="2862" u="none">
                <a:solidFill>
                  <a:srgbClr val="FFFFFF"/>
                </a:solidFill>
                <a:latin typeface="Open Sans"/>
              </a:rPr>
              <a:t>en yang </a:t>
            </a:r>
            <a:r>
              <a:rPr lang="en-US" sz="2862">
                <a:solidFill>
                  <a:srgbClr val="FFFFFF"/>
                </a:solidFill>
                <a:latin typeface="Open Sans"/>
              </a:rPr>
              <a:t>menjalankan tugas CI/CD.</a:t>
            </a:r>
          </a:p>
          <a:p>
            <a:pPr>
              <a:lnSpc>
                <a:spcPts val="4007"/>
              </a:lnSpc>
            </a:pPr>
            <a:r>
              <a:rPr lang="en-US" sz="2862">
                <a:solidFill>
                  <a:srgbClr val="FFFFFF"/>
                </a:solidFill>
                <a:latin typeface="Open Sans"/>
              </a:rPr>
              <a:t>Untuk melihat pelari yang tersedia:</a:t>
            </a:r>
          </a:p>
          <a:p>
            <a:pPr marL="618061" indent="-309031" lvl="1">
              <a:lnSpc>
                <a:spcPts val="4007"/>
              </a:lnSpc>
              <a:buFont typeface="Arial"/>
              <a:buChar char="•"/>
            </a:pPr>
            <a:r>
              <a:rPr lang="en-US" sz="2862" u="none">
                <a:solidFill>
                  <a:srgbClr val="FFFFFF"/>
                </a:solidFill>
                <a:latin typeface="Open Sans"/>
              </a:rPr>
              <a:t>Bu</a:t>
            </a:r>
            <a:r>
              <a:rPr lang="en-US" sz="2862">
                <a:solidFill>
                  <a:srgbClr val="FFFFFF"/>
                </a:solidFill>
                <a:latin typeface="Open Sans"/>
              </a:rPr>
              <a:t>k</a:t>
            </a:r>
            <a:r>
              <a:rPr lang="en-US" sz="2862" u="none">
                <a:solidFill>
                  <a:srgbClr val="FFFFFF"/>
                </a:solidFill>
                <a:latin typeface="Open Sans"/>
              </a:rPr>
              <a:t>a</a:t>
            </a:r>
            <a:r>
              <a:rPr lang="en-US" sz="2862">
                <a:solidFill>
                  <a:srgbClr val="FFFFFF"/>
                </a:solidFill>
                <a:latin typeface="Open Sans"/>
              </a:rPr>
              <a:t> Pen</a:t>
            </a:r>
            <a:r>
              <a:rPr lang="en-US" sz="2862" u="none">
                <a:solidFill>
                  <a:srgbClr val="FFFFFF"/>
                </a:solidFill>
                <a:latin typeface="Open Sans"/>
              </a:rPr>
              <a:t>ga</a:t>
            </a:r>
            <a:r>
              <a:rPr lang="en-US" sz="2862">
                <a:solidFill>
                  <a:srgbClr val="FFFFFF"/>
                </a:solidFill>
                <a:latin typeface="Open Sans"/>
              </a:rPr>
              <a:t>turan &gt; CI/CD dan perluas Runners .</a:t>
            </a:r>
          </a:p>
          <a:p>
            <a:pPr algn="l" marL="0" indent="0" lvl="0">
              <a:lnSpc>
                <a:spcPts val="4007"/>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TextBox 2" id="2"/>
          <p:cNvSpPr txBox="true"/>
          <p:nvPr/>
        </p:nvSpPr>
        <p:spPr>
          <a:xfrm rot="0">
            <a:off x="1229367" y="318080"/>
            <a:ext cx="15829266" cy="8061637"/>
          </a:xfrm>
          <a:prstGeom prst="rect">
            <a:avLst/>
          </a:prstGeom>
        </p:spPr>
        <p:txBody>
          <a:bodyPr anchor="t" rtlCol="false" tIns="0" lIns="0" bIns="0" rIns="0">
            <a:spAutoFit/>
          </a:bodyPr>
          <a:lstStyle/>
          <a:p>
            <a:pPr>
              <a:lnSpc>
                <a:spcPts val="4007"/>
              </a:lnSpc>
            </a:pPr>
            <a:r>
              <a:rPr lang="en-US" sz="2862">
                <a:solidFill>
                  <a:srgbClr val="FFFFFF"/>
                </a:solidFill>
                <a:latin typeface="Open Sans"/>
              </a:rPr>
              <a:t>J</a:t>
            </a:r>
            <a:r>
              <a:rPr lang="en-US" sz="2862">
                <a:solidFill>
                  <a:srgbClr val="FFFFFF"/>
                </a:solidFill>
                <a:latin typeface="Open Sans"/>
              </a:rPr>
              <a:t>ika Anda tidak memiliki runner:</a:t>
            </a:r>
          </a:p>
          <a:p>
            <a:pPr marL="618061" indent="-309031" lvl="1">
              <a:lnSpc>
                <a:spcPts val="4007"/>
              </a:lnSpc>
              <a:buFont typeface="Arial"/>
              <a:buChar char="•"/>
            </a:pPr>
            <a:r>
              <a:rPr lang="en-US" sz="2862" u="sng">
                <a:solidFill>
                  <a:srgbClr val="FFFFFF"/>
                </a:solidFill>
                <a:latin typeface="Open Sans"/>
                <a:hlinkClick r:id="rId2" tooltip="https://docs.gitlab.com/runner/install/"/>
              </a:rPr>
              <a:t>Instal GitLab Runner</a:t>
            </a:r>
            <a:r>
              <a:rPr lang="en-US" sz="2862">
                <a:solidFill>
                  <a:srgbClr val="FFFFFF"/>
                </a:solidFill>
                <a:latin typeface="Open Sans"/>
              </a:rPr>
              <a:t> di mesin lokal.</a:t>
            </a:r>
          </a:p>
          <a:p>
            <a:pPr marL="618061" indent="-309031" lvl="1">
              <a:lnSpc>
                <a:spcPts val="4007"/>
              </a:lnSpc>
              <a:buFont typeface="Arial"/>
              <a:buChar char="•"/>
            </a:pPr>
            <a:r>
              <a:rPr lang="en-US" sz="2862" u="sng">
                <a:solidFill>
                  <a:srgbClr val="FFFFFF"/>
                </a:solidFill>
                <a:latin typeface="Open Sans"/>
                <a:hlinkClick r:id="rId3" tooltip="https://docs.gitlab.com/runner/register/"/>
              </a:rPr>
              <a:t>Daftarkan pelari</a:t>
            </a:r>
            <a:r>
              <a:rPr lang="en-US" sz="2862">
                <a:solidFill>
                  <a:srgbClr val="FFFFFF"/>
                </a:solidFill>
                <a:latin typeface="Open Sans"/>
              </a:rPr>
              <a:t> untuk proyek Anda. Pilih shelleksekutor.</a:t>
            </a:r>
          </a:p>
          <a:p>
            <a:pPr>
              <a:lnSpc>
                <a:spcPts val="4007"/>
              </a:lnSpc>
            </a:pPr>
            <a:r>
              <a:rPr lang="en-US" sz="2862">
                <a:solidFill>
                  <a:srgbClr val="FFFFFF"/>
                </a:solidFill>
                <a:latin typeface="Open Sans"/>
              </a:rPr>
              <a:t>Saat tugas CI/CD berjalan, pada langkah selanjutnya, tugas tersebut akan berjalan di mesin lokal Anda.</a:t>
            </a:r>
          </a:p>
          <a:p>
            <a:pPr>
              <a:lnSpc>
                <a:spcPts val="4007"/>
              </a:lnSpc>
            </a:pPr>
          </a:p>
          <a:p>
            <a:pPr>
              <a:lnSpc>
                <a:spcPts val="4007"/>
              </a:lnSpc>
            </a:pPr>
            <a:r>
              <a:rPr lang="en-US" sz="2862">
                <a:solidFill>
                  <a:srgbClr val="FFFFFF"/>
                </a:solidFill>
                <a:latin typeface="Open Sans"/>
              </a:rPr>
              <a:t>Buat .gitlab-ci.ymlberkas</a:t>
            </a:r>
          </a:p>
          <a:p>
            <a:pPr>
              <a:lnSpc>
                <a:spcPts val="4007"/>
              </a:lnSpc>
            </a:pPr>
            <a:r>
              <a:rPr lang="en-US" sz="2862">
                <a:solidFill>
                  <a:srgbClr val="FFFFFF"/>
                </a:solidFill>
                <a:latin typeface="Open Sans"/>
              </a:rPr>
              <a:t>Sekarang buat .gitlab-ci.ymlfile. Ini adalah file </a:t>
            </a:r>
            <a:r>
              <a:rPr lang="en-US" sz="2862" u="sng">
                <a:solidFill>
                  <a:srgbClr val="FFFFFF"/>
                </a:solidFill>
                <a:latin typeface="Open Sans"/>
                <a:hlinkClick r:id="rId4" tooltip="https://en.wikipedia.org/wiki/YAML"/>
              </a:rPr>
              <a:t>YAML</a:t>
            </a:r>
            <a:r>
              <a:rPr lang="en-US" sz="2862">
                <a:solidFill>
                  <a:srgbClr val="FFFFFF"/>
                </a:solidFill>
                <a:latin typeface="Open Sans"/>
              </a:rPr>
              <a:t> tempat Anda menentukan instruksi untuk GitLab CI/CD.</a:t>
            </a:r>
          </a:p>
          <a:p>
            <a:pPr>
              <a:lnSpc>
                <a:spcPts val="4007"/>
              </a:lnSpc>
            </a:pPr>
          </a:p>
          <a:p>
            <a:pPr>
              <a:lnSpc>
                <a:spcPts val="4007"/>
              </a:lnSpc>
            </a:pPr>
            <a:r>
              <a:rPr lang="en-US" sz="2862">
                <a:solidFill>
                  <a:srgbClr val="FFFFFF"/>
                </a:solidFill>
                <a:latin typeface="Open Sans"/>
              </a:rPr>
              <a:t>Untuk membuat .gitlab-ci.ymlfile:</a:t>
            </a:r>
          </a:p>
          <a:p>
            <a:pPr marL="618061" indent="-309031" lvl="1">
              <a:lnSpc>
                <a:spcPts val="4007"/>
              </a:lnSpc>
              <a:buFont typeface="Arial"/>
              <a:buChar char="•"/>
            </a:pPr>
            <a:r>
              <a:rPr lang="en-US" sz="2862">
                <a:solidFill>
                  <a:srgbClr val="FFFFFF"/>
                </a:solidFill>
                <a:latin typeface="Open Sans"/>
              </a:rPr>
              <a:t>Di sidebar kiri, pilih Kode &gt; Repositori .</a:t>
            </a:r>
          </a:p>
          <a:p>
            <a:pPr marL="618061" indent="-309031" lvl="1">
              <a:lnSpc>
                <a:spcPts val="4007"/>
              </a:lnSpc>
              <a:buFont typeface="Arial"/>
              <a:buChar char="•"/>
            </a:pPr>
            <a:r>
              <a:rPr lang="en-US" sz="2862">
                <a:solidFill>
                  <a:srgbClr val="FFFFFF"/>
                </a:solidFill>
                <a:latin typeface="Open Sans"/>
              </a:rPr>
              <a:t>Di atas daftar file, pilih cabang yang ingin Anda komit. Jika Anda tidak yakin, tinggalkan masteratau main. Kemudian pilih ikon plus ( ) dan File baru :</a:t>
            </a:r>
          </a:p>
          <a:p>
            <a:pPr>
              <a:lnSpc>
                <a:spcPts val="4007"/>
              </a:lnSpc>
            </a:pPr>
          </a:p>
          <a:p>
            <a:pPr algn="l" marL="0" indent="0" lvl="0">
              <a:lnSpc>
                <a:spcPts val="4007"/>
              </a:lnSpc>
              <a:spcBef>
                <a:spcPct val="0"/>
              </a:spcBef>
            </a:pPr>
          </a:p>
        </p:txBody>
      </p:sp>
      <p:sp>
        <p:nvSpPr>
          <p:cNvPr name="Freeform 3" id="3"/>
          <p:cNvSpPr/>
          <p:nvPr/>
        </p:nvSpPr>
        <p:spPr>
          <a:xfrm flipH="false" flipV="false" rot="0">
            <a:off x="2940184" y="7765987"/>
            <a:ext cx="10320397" cy="2521013"/>
          </a:xfrm>
          <a:custGeom>
            <a:avLst/>
            <a:gdLst/>
            <a:ahLst/>
            <a:cxnLst/>
            <a:rect r="r" b="b" t="t" l="l"/>
            <a:pathLst>
              <a:path h="2521013" w="10320397">
                <a:moveTo>
                  <a:pt x="0" y="0"/>
                </a:moveTo>
                <a:lnTo>
                  <a:pt x="10320397" y="0"/>
                </a:lnTo>
                <a:lnTo>
                  <a:pt x="10320397" y="2521013"/>
                </a:lnTo>
                <a:lnTo>
                  <a:pt x="0" y="2521013"/>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Freeform 2" id="2"/>
          <p:cNvSpPr/>
          <p:nvPr/>
        </p:nvSpPr>
        <p:spPr>
          <a:xfrm flipH="false" flipV="false" rot="0">
            <a:off x="5282712" y="1677930"/>
            <a:ext cx="6994059" cy="5482347"/>
          </a:xfrm>
          <a:custGeom>
            <a:avLst/>
            <a:gdLst/>
            <a:ahLst/>
            <a:cxnLst/>
            <a:rect r="r" b="b" t="t" l="l"/>
            <a:pathLst>
              <a:path h="5482347" w="6994059">
                <a:moveTo>
                  <a:pt x="0" y="0"/>
                </a:moveTo>
                <a:lnTo>
                  <a:pt x="6994059" y="0"/>
                </a:lnTo>
                <a:lnTo>
                  <a:pt x="6994059" y="5482347"/>
                </a:lnTo>
                <a:lnTo>
                  <a:pt x="0" y="5482347"/>
                </a:lnTo>
                <a:lnTo>
                  <a:pt x="0" y="0"/>
                </a:lnTo>
                <a:close/>
              </a:path>
            </a:pathLst>
          </a:custGeom>
          <a:blipFill>
            <a:blip r:embed="rId2"/>
            <a:stretch>
              <a:fillRect l="0" t="0" r="0" b="0"/>
            </a:stretch>
          </a:blipFill>
        </p:spPr>
      </p:sp>
      <p:sp>
        <p:nvSpPr>
          <p:cNvPr name="TextBox 3" id="3"/>
          <p:cNvSpPr txBox="true"/>
          <p:nvPr/>
        </p:nvSpPr>
        <p:spPr>
          <a:xfrm rot="0">
            <a:off x="1262062" y="833438"/>
            <a:ext cx="15763875" cy="419100"/>
          </a:xfrm>
          <a:prstGeom prst="rect">
            <a:avLst/>
          </a:prstGeom>
        </p:spPr>
        <p:txBody>
          <a:bodyPr anchor="t" rtlCol="false" tIns="0" lIns="0" bIns="0" rIns="0">
            <a:spAutoFit/>
          </a:bodyPr>
          <a:lstStyle/>
          <a:p>
            <a:pPr algn="ctr">
              <a:lnSpc>
                <a:spcPts val="3359"/>
              </a:lnSpc>
              <a:spcBef>
                <a:spcPct val="0"/>
              </a:spcBef>
            </a:pPr>
            <a:r>
              <a:rPr lang="en-US" sz="2799">
                <a:solidFill>
                  <a:srgbClr val="FFFFFF"/>
                </a:solidFill>
                <a:latin typeface="Open Sans"/>
              </a:rPr>
              <a:t>Untuk Nama File , ketik .gitlab-ci.ymldan di jendela yang lebih besar, tempelkan kode contoh ini:</a:t>
            </a:r>
          </a:p>
        </p:txBody>
      </p:sp>
      <p:sp>
        <p:nvSpPr>
          <p:cNvPr name="TextBox 4" id="4"/>
          <p:cNvSpPr txBox="true"/>
          <p:nvPr/>
        </p:nvSpPr>
        <p:spPr>
          <a:xfrm rot="0">
            <a:off x="2295959" y="7353300"/>
            <a:ext cx="14143347" cy="2933700"/>
          </a:xfrm>
          <a:prstGeom prst="rect">
            <a:avLst/>
          </a:prstGeom>
        </p:spPr>
        <p:txBody>
          <a:bodyPr anchor="t" rtlCol="false" tIns="0" lIns="0" bIns="0" rIns="0">
            <a:spAutoFit/>
          </a:bodyPr>
          <a:lstStyle/>
          <a:p>
            <a:pPr>
              <a:lnSpc>
                <a:spcPts val="3359"/>
              </a:lnSpc>
              <a:spcBef>
                <a:spcPct val="0"/>
              </a:spcBef>
            </a:pPr>
            <a:r>
              <a:rPr lang="en-US" sz="2799">
                <a:solidFill>
                  <a:srgbClr val="FFFFFF"/>
                </a:solidFill>
                <a:latin typeface="Open Sans"/>
              </a:rPr>
              <a:t>Co</a:t>
            </a:r>
            <a:r>
              <a:rPr lang="en-US" sz="2799">
                <a:solidFill>
                  <a:srgbClr val="FFFFFF"/>
                </a:solidFill>
                <a:latin typeface="Open Sans"/>
              </a:rPr>
              <a:t>ntoh ini menunjukkan empat pekerjaan: build-job, test-job1, test-job2, dan deploy-prod. Komentar yang tercantum dalam echoperintah ditampilkan di UI saat Anda melihat pekerjaan. Nilai untuk </a:t>
            </a:r>
            <a:r>
              <a:rPr lang="en-US" sz="2799" u="sng">
                <a:solidFill>
                  <a:srgbClr val="FFFFFF"/>
                </a:solidFill>
                <a:latin typeface="Open Sans"/>
                <a:hlinkClick r:id="rId3" tooltip="https://docs.gitlab.com/ee/ci/variables/predefined_variables.html"/>
              </a:rPr>
              <a:t>variabel yang telah ditentukan sebelumnya</a:t>
            </a:r>
            <a:r>
              <a:rPr lang="en-US" sz="2799">
                <a:solidFill>
                  <a:srgbClr val="FFFFFF"/>
                </a:solidFill>
                <a:latin typeface="Open Sans"/>
              </a:rPr>
              <a:t> $GITLAB_USER_LOGIN dan $CI_COMMIT_BRANCHdiisi saat tugas dijalankan.</a:t>
            </a:r>
          </a:p>
          <a:p>
            <a:pPr algn="ctr">
              <a:lnSpc>
                <a:spcPts val="3359"/>
              </a:lnSpc>
              <a:spcBef>
                <a:spcPct val="0"/>
              </a:spcBef>
            </a:pPr>
          </a:p>
          <a:p>
            <a:pPr algn="ctr">
              <a:lnSpc>
                <a:spcPts val="3359"/>
              </a:lnSpc>
              <a:spcBef>
                <a:spcPct val="0"/>
              </a:spcBef>
            </a:pPr>
            <a:r>
              <a:rPr lang="en-US" sz="2799">
                <a:solidFill>
                  <a:srgbClr val="FFFFFF"/>
                </a:solidFill>
                <a:latin typeface="Open Sans"/>
              </a:rPr>
              <a:t>Pilih Lakukan perubahan .</a:t>
            </a:r>
          </a:p>
          <a:p>
            <a:pPr algn="ctr">
              <a:lnSpc>
                <a:spcPts val="33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6925179" y="809969"/>
            <a:ext cx="4437642" cy="1235947"/>
            <a:chOff x="0" y="0"/>
            <a:chExt cx="5916856" cy="1647929"/>
          </a:xfrm>
        </p:grpSpPr>
        <p:grpSp>
          <p:nvGrpSpPr>
            <p:cNvPr name="Group 3" id="3"/>
            <p:cNvGrpSpPr/>
            <p:nvPr/>
          </p:nvGrpSpPr>
          <p:grpSpPr>
            <a:xfrm rot="0">
              <a:off x="0" y="0"/>
              <a:ext cx="5916856" cy="1647929"/>
              <a:chOff x="0" y="0"/>
              <a:chExt cx="6909363" cy="1924357"/>
            </a:xfrm>
          </p:grpSpPr>
          <p:sp>
            <p:nvSpPr>
              <p:cNvPr name="Freeform 4" id="4"/>
              <p:cNvSpPr/>
              <p:nvPr/>
            </p:nvSpPr>
            <p:spPr>
              <a:xfrm flipH="false" flipV="false" rot="0">
                <a:off x="0" y="0"/>
                <a:ext cx="6909363" cy="1924357"/>
              </a:xfrm>
              <a:custGeom>
                <a:avLst/>
                <a:gdLst/>
                <a:ahLst/>
                <a:cxnLst/>
                <a:rect r="r" b="b" t="t" l="l"/>
                <a:pathLst>
                  <a:path h="1924357" w="6909363">
                    <a:moveTo>
                      <a:pt x="5939718" y="0"/>
                    </a:moveTo>
                    <a:lnTo>
                      <a:pt x="969645" y="0"/>
                    </a:lnTo>
                    <a:cubicBezTo>
                      <a:pt x="434975" y="0"/>
                      <a:pt x="0" y="434975"/>
                      <a:pt x="0" y="962178"/>
                    </a:cubicBezTo>
                    <a:cubicBezTo>
                      <a:pt x="0" y="1489382"/>
                      <a:pt x="434975" y="1924357"/>
                      <a:pt x="969645" y="1924357"/>
                    </a:cubicBezTo>
                    <a:lnTo>
                      <a:pt x="5939718" y="1924357"/>
                    </a:lnTo>
                    <a:cubicBezTo>
                      <a:pt x="6474388" y="1924357"/>
                      <a:pt x="6909363" y="1489382"/>
                      <a:pt x="6909363" y="962178"/>
                    </a:cubicBezTo>
                    <a:cubicBezTo>
                      <a:pt x="6909363" y="434975"/>
                      <a:pt x="6474388" y="0"/>
                      <a:pt x="5939718" y="0"/>
                    </a:cubicBezTo>
                    <a:close/>
                    <a:moveTo>
                      <a:pt x="5939718" y="1898957"/>
                    </a:moveTo>
                    <a:lnTo>
                      <a:pt x="969645" y="1898957"/>
                    </a:lnTo>
                    <a:cubicBezTo>
                      <a:pt x="448945" y="1898957"/>
                      <a:pt x="25400" y="1475412"/>
                      <a:pt x="25400" y="962178"/>
                    </a:cubicBezTo>
                    <a:cubicBezTo>
                      <a:pt x="25400" y="448945"/>
                      <a:pt x="448945" y="25400"/>
                      <a:pt x="969645" y="25400"/>
                    </a:cubicBezTo>
                    <a:lnTo>
                      <a:pt x="5939718" y="25400"/>
                    </a:lnTo>
                    <a:cubicBezTo>
                      <a:pt x="6460418" y="25400"/>
                      <a:pt x="6883963" y="448945"/>
                      <a:pt x="6883963" y="962178"/>
                    </a:cubicBezTo>
                    <a:cubicBezTo>
                      <a:pt x="6883963" y="1475412"/>
                      <a:pt x="6460418" y="1898957"/>
                      <a:pt x="5939718" y="1898957"/>
                    </a:cubicBezTo>
                    <a:close/>
                  </a:path>
                </a:pathLst>
              </a:custGeom>
              <a:solidFill>
                <a:srgbClr val="C6C6C6"/>
              </a:solidFill>
            </p:spPr>
          </p:sp>
        </p:grpSp>
        <p:sp>
          <p:nvSpPr>
            <p:cNvPr name="TextBox 5" id="5"/>
            <p:cNvSpPr txBox="true"/>
            <p:nvPr/>
          </p:nvSpPr>
          <p:spPr>
            <a:xfrm rot="0">
              <a:off x="468614" y="469635"/>
              <a:ext cx="4979627" cy="632460"/>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Open Sans Semi-Bold"/>
                </a:rPr>
                <a:t>Lihat status</a:t>
              </a:r>
            </a:p>
          </p:txBody>
        </p:sp>
      </p:grpSp>
      <p:sp>
        <p:nvSpPr>
          <p:cNvPr name="Freeform 6" id="6"/>
          <p:cNvSpPr/>
          <p:nvPr/>
        </p:nvSpPr>
        <p:spPr>
          <a:xfrm flipH="false" flipV="false" rot="0">
            <a:off x="3605159" y="4249405"/>
            <a:ext cx="11077682" cy="1788189"/>
          </a:xfrm>
          <a:custGeom>
            <a:avLst/>
            <a:gdLst/>
            <a:ahLst/>
            <a:cxnLst/>
            <a:rect r="r" b="b" t="t" l="l"/>
            <a:pathLst>
              <a:path h="1788189" w="11077682">
                <a:moveTo>
                  <a:pt x="0" y="0"/>
                </a:moveTo>
                <a:lnTo>
                  <a:pt x="11077682" y="0"/>
                </a:lnTo>
                <a:lnTo>
                  <a:pt x="11077682" y="1788190"/>
                </a:lnTo>
                <a:lnTo>
                  <a:pt x="0" y="1788190"/>
                </a:lnTo>
                <a:lnTo>
                  <a:pt x="0" y="0"/>
                </a:lnTo>
                <a:close/>
              </a:path>
            </a:pathLst>
          </a:custGeom>
          <a:blipFill>
            <a:blip r:embed="rId2"/>
            <a:stretch>
              <a:fillRect l="0" t="0" r="0" b="0"/>
            </a:stretch>
          </a:blipFill>
        </p:spPr>
      </p:sp>
      <p:sp>
        <p:nvSpPr>
          <p:cNvPr name="Freeform 7" id="7"/>
          <p:cNvSpPr/>
          <p:nvPr/>
        </p:nvSpPr>
        <p:spPr>
          <a:xfrm flipH="false" flipV="false" rot="0">
            <a:off x="3838976" y="7467345"/>
            <a:ext cx="10843866" cy="3581910"/>
          </a:xfrm>
          <a:custGeom>
            <a:avLst/>
            <a:gdLst/>
            <a:ahLst/>
            <a:cxnLst/>
            <a:rect r="r" b="b" t="t" l="l"/>
            <a:pathLst>
              <a:path h="3581910" w="10843866">
                <a:moveTo>
                  <a:pt x="0" y="0"/>
                </a:moveTo>
                <a:lnTo>
                  <a:pt x="10843865" y="0"/>
                </a:lnTo>
                <a:lnTo>
                  <a:pt x="10843865" y="3581910"/>
                </a:lnTo>
                <a:lnTo>
                  <a:pt x="0" y="3581910"/>
                </a:lnTo>
                <a:lnTo>
                  <a:pt x="0" y="0"/>
                </a:lnTo>
                <a:close/>
              </a:path>
            </a:pathLst>
          </a:custGeom>
          <a:blipFill>
            <a:blip r:embed="rId3"/>
            <a:stretch>
              <a:fillRect l="0" t="0" r="0" b="0"/>
            </a:stretch>
          </a:blipFill>
        </p:spPr>
      </p:sp>
      <p:sp>
        <p:nvSpPr>
          <p:cNvPr name="TextBox 8" id="8"/>
          <p:cNvSpPr txBox="true"/>
          <p:nvPr/>
        </p:nvSpPr>
        <p:spPr>
          <a:xfrm rot="0">
            <a:off x="3129087" y="6695180"/>
            <a:ext cx="12029827"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Open Sans"/>
              </a:rPr>
              <a:t>Lihat representasi visual alur Anda dengan memilih ID alur:</a:t>
            </a:r>
          </a:p>
        </p:txBody>
      </p:sp>
      <p:sp>
        <p:nvSpPr>
          <p:cNvPr name="TextBox 9" id="9"/>
          <p:cNvSpPr txBox="true"/>
          <p:nvPr/>
        </p:nvSpPr>
        <p:spPr>
          <a:xfrm rot="0">
            <a:off x="2462149" y="2565599"/>
            <a:ext cx="13363701" cy="1386401"/>
          </a:xfrm>
          <a:prstGeom prst="rect">
            <a:avLst/>
          </a:prstGeom>
        </p:spPr>
        <p:txBody>
          <a:bodyPr anchor="t" rtlCol="false" tIns="0" lIns="0" bIns="0" rIns="0">
            <a:spAutoFit/>
          </a:bodyPr>
          <a:lstStyle/>
          <a:p>
            <a:pPr algn="ctr" marL="0" indent="0" lvl="0">
              <a:lnSpc>
                <a:spcPts val="5479"/>
              </a:lnSpc>
              <a:spcBef>
                <a:spcPct val="0"/>
              </a:spcBef>
            </a:pPr>
            <a:r>
              <a:rPr lang="en-US" sz="4566">
                <a:solidFill>
                  <a:srgbClr val="FFFFFF"/>
                </a:solidFill>
                <a:latin typeface="Open Sans Bold"/>
              </a:rPr>
              <a:t>Buka Bangun &gt; pipeline . pipeline dengan tiga tahap akan ditampilkan: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Freeform 2" id="2"/>
          <p:cNvSpPr/>
          <p:nvPr/>
        </p:nvSpPr>
        <p:spPr>
          <a:xfrm flipH="false" flipV="false" rot="0">
            <a:off x="5035595" y="2236323"/>
            <a:ext cx="8178956" cy="7794933"/>
          </a:xfrm>
          <a:custGeom>
            <a:avLst/>
            <a:gdLst/>
            <a:ahLst/>
            <a:cxnLst/>
            <a:rect r="r" b="b" t="t" l="l"/>
            <a:pathLst>
              <a:path h="7794933" w="8178956">
                <a:moveTo>
                  <a:pt x="0" y="0"/>
                </a:moveTo>
                <a:lnTo>
                  <a:pt x="8178956" y="0"/>
                </a:lnTo>
                <a:lnTo>
                  <a:pt x="8178956" y="7794933"/>
                </a:lnTo>
                <a:lnTo>
                  <a:pt x="0" y="7794933"/>
                </a:lnTo>
                <a:lnTo>
                  <a:pt x="0" y="0"/>
                </a:lnTo>
                <a:close/>
              </a:path>
            </a:pathLst>
          </a:custGeom>
          <a:blipFill>
            <a:blip r:embed="rId2"/>
            <a:stretch>
              <a:fillRect l="-1899" t="0" r="0" b="0"/>
            </a:stretch>
          </a:blipFill>
        </p:spPr>
      </p:sp>
      <p:sp>
        <p:nvSpPr>
          <p:cNvPr name="TextBox 3" id="3"/>
          <p:cNvSpPr txBox="true"/>
          <p:nvPr/>
        </p:nvSpPr>
        <p:spPr>
          <a:xfrm rot="0">
            <a:off x="2664551" y="1252710"/>
            <a:ext cx="13192715" cy="493395"/>
          </a:xfrm>
          <a:prstGeom prst="rect">
            <a:avLst/>
          </a:prstGeom>
        </p:spPr>
        <p:txBody>
          <a:bodyPr anchor="t" rtlCol="false" tIns="0" lIns="0" bIns="0" rIns="0">
            <a:spAutoFit/>
          </a:bodyPr>
          <a:lstStyle/>
          <a:p>
            <a:pPr algn="ctr" marL="0" indent="0" lvl="0">
              <a:lnSpc>
                <a:spcPts val="4199"/>
              </a:lnSpc>
              <a:spcBef>
                <a:spcPct val="0"/>
              </a:spcBef>
            </a:pPr>
            <a:r>
              <a:rPr lang="en-US" sz="2799">
                <a:solidFill>
                  <a:srgbClr val="FFFFFF"/>
                </a:solidFill>
                <a:latin typeface="Open Sans"/>
              </a:rPr>
              <a:t>Lihat detail pekerjaan dengan memilih nama pekerjaan. Misalnya, deploy-prod:</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5E17EB"/>
        </a:solidFill>
      </p:bgPr>
    </p:bg>
    <p:spTree>
      <p:nvGrpSpPr>
        <p:cNvPr id="1" name=""/>
        <p:cNvGrpSpPr/>
        <p:nvPr/>
      </p:nvGrpSpPr>
      <p:grpSpPr>
        <a:xfrm>
          <a:off x="0" y="0"/>
          <a:ext cx="0" cy="0"/>
          <a:chOff x="0" y="0"/>
          <a:chExt cx="0" cy="0"/>
        </a:xfrm>
      </p:grpSpPr>
      <p:sp>
        <p:nvSpPr>
          <p:cNvPr name="TextBox 2" id="2"/>
          <p:cNvSpPr txBox="true"/>
          <p:nvPr/>
        </p:nvSpPr>
        <p:spPr>
          <a:xfrm rot="0">
            <a:off x="2650248" y="1590675"/>
            <a:ext cx="12678859" cy="3577590"/>
          </a:xfrm>
          <a:prstGeom prst="rect">
            <a:avLst/>
          </a:prstGeom>
        </p:spPr>
        <p:txBody>
          <a:bodyPr anchor="t" rtlCol="false" tIns="0" lIns="0" bIns="0" rIns="0">
            <a:spAutoFit/>
          </a:bodyPr>
          <a:lstStyle/>
          <a:p>
            <a:pPr marL="453390" indent="-226695" lvl="1">
              <a:lnSpc>
                <a:spcPts val="3150"/>
              </a:lnSpc>
              <a:buFont typeface="Arial"/>
              <a:buChar char="•"/>
            </a:pPr>
            <a:r>
              <a:rPr lang="en-US" sz="2100">
                <a:solidFill>
                  <a:srgbClr val="FFFFFF"/>
                </a:solidFill>
                <a:latin typeface="Open Sans"/>
              </a:rPr>
              <a:t>https://glints.com/id/lowongan/unit-testing-adalah/</a:t>
            </a:r>
          </a:p>
          <a:p>
            <a:pPr marL="453390" indent="-226695" lvl="1">
              <a:lnSpc>
                <a:spcPts val="3150"/>
              </a:lnSpc>
              <a:buFont typeface="Arial"/>
              <a:buChar char="•"/>
            </a:pPr>
            <a:r>
              <a:rPr lang="en-US" sz="2100">
                <a:solidFill>
                  <a:srgbClr val="FFFFFF"/>
                </a:solidFill>
                <a:latin typeface="Open Sans"/>
              </a:rPr>
              <a:t>https://serupa.id/white-box-testing-definisi-teknik-jenis-tahapan-dsb/#google_vignette</a:t>
            </a:r>
          </a:p>
          <a:p>
            <a:pPr marL="453390" indent="-226695" lvl="1">
              <a:lnSpc>
                <a:spcPts val="3150"/>
              </a:lnSpc>
              <a:buFont typeface="Arial"/>
              <a:buChar char="•"/>
            </a:pPr>
            <a:r>
              <a:rPr lang="en-US" sz="2100">
                <a:solidFill>
                  <a:srgbClr val="FFFFFF"/>
                </a:solidFill>
                <a:latin typeface="Open Sans"/>
              </a:rPr>
              <a:t>https://www.browserstack.com/guide/white-box-testing</a:t>
            </a:r>
          </a:p>
          <a:p>
            <a:pPr marL="453390" indent="-226695" lvl="1">
              <a:lnSpc>
                <a:spcPts val="3150"/>
              </a:lnSpc>
              <a:buFont typeface="Arial"/>
              <a:buChar char="•"/>
            </a:pPr>
            <a:r>
              <a:rPr lang="en-US" sz="2100">
                <a:solidFill>
                  <a:srgbClr val="FFFFFF"/>
                </a:solidFill>
                <a:latin typeface="Open Sans"/>
              </a:rPr>
              <a:t>https://medium.com/@nirespire/what-is-cicd-concepts-in-continuous-integration-and-deployment-4fe3f6625007#:~:text=Examples%20of%20CICD%20in%20Real%20Projects%201%20ReactJS,popular%20package%20manager%20Homebrew.%20...%203%20TensorFlow%20</a:t>
            </a:r>
          </a:p>
          <a:p>
            <a:pPr marL="453390" indent="-226695" lvl="1">
              <a:lnSpc>
                <a:spcPts val="3150"/>
              </a:lnSpc>
              <a:buFont typeface="Arial"/>
              <a:buChar char="•"/>
            </a:pPr>
            <a:r>
              <a:rPr lang="en-US" sz="2100">
                <a:solidFill>
                  <a:srgbClr val="FFFFFF"/>
                </a:solidFill>
                <a:latin typeface="Open Sans"/>
              </a:rPr>
              <a:t>https://docs.gitlab.com/ee/ci/quick_start/</a:t>
            </a:r>
          </a:p>
          <a:p>
            <a:pPr>
              <a:lnSpc>
                <a:spcPts val="3150"/>
              </a:lnSpc>
            </a:pPr>
          </a:p>
          <a:p>
            <a:pPr algn="l" marL="0" indent="0" lvl="0">
              <a:lnSpc>
                <a:spcPts val="3150"/>
              </a:lnSpc>
              <a:spcBef>
                <a:spcPct val="0"/>
              </a:spcBef>
            </a:pPr>
          </a:p>
        </p:txBody>
      </p:sp>
      <p:sp>
        <p:nvSpPr>
          <p:cNvPr name="TextBox 3" id="3"/>
          <p:cNvSpPr txBox="true"/>
          <p:nvPr/>
        </p:nvSpPr>
        <p:spPr>
          <a:xfrm rot="0">
            <a:off x="4171510" y="229882"/>
            <a:ext cx="9944981" cy="827393"/>
          </a:xfrm>
          <a:prstGeom prst="rect">
            <a:avLst/>
          </a:prstGeom>
        </p:spPr>
        <p:txBody>
          <a:bodyPr anchor="t" rtlCol="false" tIns="0" lIns="0" bIns="0" rIns="0">
            <a:spAutoFit/>
          </a:bodyPr>
          <a:lstStyle/>
          <a:p>
            <a:pPr algn="ctr" marL="0" indent="0" lvl="0">
              <a:lnSpc>
                <a:spcPts val="6439"/>
              </a:lnSpc>
              <a:spcBef>
                <a:spcPct val="0"/>
              </a:spcBef>
            </a:pPr>
            <a:r>
              <a:rPr lang="en-US" sz="5366">
                <a:solidFill>
                  <a:srgbClr val="FFFFFF"/>
                </a:solidFill>
                <a:latin typeface="Gagalin"/>
              </a:rPr>
              <a:t>Sumber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Freeform 2" id="2"/>
          <p:cNvSpPr/>
          <p:nvPr/>
        </p:nvSpPr>
        <p:spPr>
          <a:xfrm flipH="false" flipV="false" rot="0">
            <a:off x="-1798510" y="0"/>
            <a:ext cx="5482971" cy="10522499"/>
          </a:xfrm>
          <a:custGeom>
            <a:avLst/>
            <a:gdLst/>
            <a:ahLst/>
            <a:cxnLst/>
            <a:rect r="r" b="b" t="t" l="l"/>
            <a:pathLst>
              <a:path h="10522499" w="5482971">
                <a:moveTo>
                  <a:pt x="0" y="0"/>
                </a:moveTo>
                <a:lnTo>
                  <a:pt x="5482970" y="0"/>
                </a:lnTo>
                <a:lnTo>
                  <a:pt x="5482970" y="10522499"/>
                </a:lnTo>
                <a:lnTo>
                  <a:pt x="0" y="10522499"/>
                </a:lnTo>
                <a:lnTo>
                  <a:pt x="0" y="0"/>
                </a:lnTo>
                <a:close/>
              </a:path>
            </a:pathLst>
          </a:custGeom>
          <a:blipFill>
            <a:blip r:embed="rId2"/>
            <a:stretch>
              <a:fillRect l="-13930" t="0" r="-13930" b="0"/>
            </a:stretch>
          </a:blipFill>
        </p:spPr>
      </p:sp>
      <p:sp>
        <p:nvSpPr>
          <p:cNvPr name="Freeform 3" id="3"/>
          <p:cNvSpPr/>
          <p:nvPr/>
        </p:nvSpPr>
        <p:spPr>
          <a:xfrm flipH="false" flipV="false" rot="0">
            <a:off x="-5350682" y="-5813203"/>
            <a:ext cx="24908525" cy="23164928"/>
          </a:xfrm>
          <a:custGeom>
            <a:avLst/>
            <a:gdLst/>
            <a:ahLst/>
            <a:cxnLst/>
            <a:rect r="r" b="b" t="t" l="l"/>
            <a:pathLst>
              <a:path h="23164928" w="24908525">
                <a:moveTo>
                  <a:pt x="0" y="0"/>
                </a:moveTo>
                <a:lnTo>
                  <a:pt x="24908525" y="0"/>
                </a:lnTo>
                <a:lnTo>
                  <a:pt x="24908525" y="23164928"/>
                </a:lnTo>
                <a:lnTo>
                  <a:pt x="0" y="23164928"/>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124361" y="1064895"/>
            <a:ext cx="13134939" cy="993775"/>
          </a:xfrm>
          <a:prstGeom prst="rect">
            <a:avLst/>
          </a:prstGeom>
        </p:spPr>
        <p:txBody>
          <a:bodyPr anchor="t" rtlCol="false" tIns="0" lIns="0" bIns="0" rIns="0">
            <a:spAutoFit/>
          </a:bodyPr>
          <a:lstStyle/>
          <a:p>
            <a:pPr marL="0" indent="0" lvl="0">
              <a:lnSpc>
                <a:spcPts val="7699"/>
              </a:lnSpc>
            </a:pPr>
            <a:r>
              <a:rPr lang="en-US" sz="6999">
                <a:solidFill>
                  <a:srgbClr val="FFFFFF"/>
                </a:solidFill>
                <a:latin typeface="Gagalin"/>
              </a:rPr>
              <a:t>Agenda</a:t>
            </a:r>
          </a:p>
        </p:txBody>
      </p:sp>
      <p:grpSp>
        <p:nvGrpSpPr>
          <p:cNvPr name="Group 5" id="5"/>
          <p:cNvGrpSpPr/>
          <p:nvPr/>
        </p:nvGrpSpPr>
        <p:grpSpPr>
          <a:xfrm rot="0">
            <a:off x="4124361" y="3395686"/>
            <a:ext cx="13134939" cy="4747150"/>
            <a:chOff x="0" y="0"/>
            <a:chExt cx="17513252" cy="6329533"/>
          </a:xfrm>
        </p:grpSpPr>
        <p:sp>
          <p:nvSpPr>
            <p:cNvPr name="AutoShape 6" id="6"/>
            <p:cNvSpPr/>
            <p:nvPr/>
          </p:nvSpPr>
          <p:spPr>
            <a:xfrm>
              <a:off x="0" y="986877"/>
              <a:ext cx="17513252" cy="0"/>
            </a:xfrm>
            <a:prstGeom prst="line">
              <a:avLst/>
            </a:prstGeom>
            <a:ln cap="flat" w="12700">
              <a:solidFill>
                <a:srgbClr val="FFFFFF"/>
              </a:solidFill>
              <a:prstDash val="solid"/>
              <a:headEnd type="none" len="sm" w="sm"/>
              <a:tailEnd type="none" len="sm" w="sm"/>
            </a:ln>
          </p:spPr>
        </p:sp>
        <p:sp>
          <p:nvSpPr>
            <p:cNvPr name="AutoShape 7" id="7"/>
            <p:cNvSpPr/>
            <p:nvPr/>
          </p:nvSpPr>
          <p:spPr>
            <a:xfrm>
              <a:off x="0" y="2439086"/>
              <a:ext cx="17513252" cy="0"/>
            </a:xfrm>
            <a:prstGeom prst="line">
              <a:avLst/>
            </a:prstGeom>
            <a:ln cap="flat" w="12700">
              <a:solidFill>
                <a:srgbClr val="FFFFFF"/>
              </a:solidFill>
              <a:prstDash val="solid"/>
              <a:headEnd type="none" len="sm" w="sm"/>
              <a:tailEnd type="none" len="sm" w="sm"/>
            </a:ln>
          </p:spPr>
        </p:sp>
        <p:sp>
          <p:nvSpPr>
            <p:cNvPr name="AutoShape 8" id="8"/>
            <p:cNvSpPr/>
            <p:nvPr/>
          </p:nvSpPr>
          <p:spPr>
            <a:xfrm>
              <a:off x="0" y="3891294"/>
              <a:ext cx="17513252" cy="0"/>
            </a:xfrm>
            <a:prstGeom prst="line">
              <a:avLst/>
            </a:prstGeom>
            <a:ln cap="flat" w="12700">
              <a:solidFill>
                <a:srgbClr val="FFFFFF"/>
              </a:solidFill>
              <a:prstDash val="solid"/>
              <a:headEnd type="none" len="sm" w="sm"/>
              <a:tailEnd type="none" len="sm" w="sm"/>
            </a:ln>
          </p:spPr>
        </p:sp>
        <p:sp>
          <p:nvSpPr>
            <p:cNvPr name="AutoShape 9" id="9"/>
            <p:cNvSpPr/>
            <p:nvPr/>
          </p:nvSpPr>
          <p:spPr>
            <a:xfrm>
              <a:off x="0" y="5343502"/>
              <a:ext cx="17513252" cy="0"/>
            </a:xfrm>
            <a:prstGeom prst="line">
              <a:avLst/>
            </a:prstGeom>
            <a:ln cap="flat" w="12700">
              <a:solidFill>
                <a:srgbClr val="FFFFFF"/>
              </a:solidFill>
              <a:prstDash val="solid"/>
              <a:headEnd type="none" len="sm" w="sm"/>
              <a:tailEnd type="none" len="sm" w="sm"/>
            </a:ln>
          </p:spPr>
        </p:sp>
        <p:sp>
          <p:nvSpPr>
            <p:cNvPr name="TextBox 10" id="10"/>
            <p:cNvSpPr txBox="true"/>
            <p:nvPr/>
          </p:nvSpPr>
          <p:spPr>
            <a:xfrm rot="0">
              <a:off x="374203" y="0"/>
              <a:ext cx="14315533" cy="520700"/>
            </a:xfrm>
            <a:prstGeom prst="rect">
              <a:avLst/>
            </a:prstGeom>
          </p:spPr>
          <p:txBody>
            <a:bodyPr anchor="t" rtlCol="false" tIns="0" lIns="0" bIns="0" rIns="0">
              <a:spAutoFit/>
            </a:bodyPr>
            <a:lstStyle/>
            <a:p>
              <a:pPr marL="0" indent="0" lvl="0">
                <a:lnSpc>
                  <a:spcPts val="3120"/>
                </a:lnSpc>
              </a:pPr>
              <a:r>
                <a:rPr lang="en-US" sz="2600">
                  <a:solidFill>
                    <a:srgbClr val="FFFFFF"/>
                  </a:solidFill>
                  <a:latin typeface="Gagalin"/>
                </a:rPr>
                <a:t>Pengertian dari unit test, whitebox, dan cicd</a:t>
              </a:r>
            </a:p>
          </p:txBody>
        </p:sp>
        <p:sp>
          <p:nvSpPr>
            <p:cNvPr name="TextBox 11" id="11"/>
            <p:cNvSpPr txBox="true"/>
            <p:nvPr/>
          </p:nvSpPr>
          <p:spPr>
            <a:xfrm rot="0">
              <a:off x="374203" y="2904417"/>
              <a:ext cx="14315533" cy="520700"/>
            </a:xfrm>
            <a:prstGeom prst="rect">
              <a:avLst/>
            </a:prstGeom>
          </p:spPr>
          <p:txBody>
            <a:bodyPr anchor="t" rtlCol="false" tIns="0" lIns="0" bIns="0" rIns="0">
              <a:spAutoFit/>
            </a:bodyPr>
            <a:lstStyle/>
            <a:p>
              <a:pPr marL="0" indent="0" lvl="0">
                <a:lnSpc>
                  <a:spcPts val="3120"/>
                </a:lnSpc>
              </a:pPr>
              <a:r>
                <a:rPr lang="en-US" sz="2600">
                  <a:solidFill>
                    <a:srgbClr val="FFFFFF"/>
                  </a:solidFill>
                  <a:latin typeface="Gagalin"/>
                </a:rPr>
                <a:t>tahapan white box testing </a:t>
              </a:r>
            </a:p>
          </p:txBody>
        </p:sp>
        <p:sp>
          <p:nvSpPr>
            <p:cNvPr name="TextBox 12" id="12"/>
            <p:cNvSpPr txBox="true"/>
            <p:nvPr/>
          </p:nvSpPr>
          <p:spPr>
            <a:xfrm rot="0">
              <a:off x="374203" y="5808833"/>
              <a:ext cx="14315533" cy="520700"/>
            </a:xfrm>
            <a:prstGeom prst="rect">
              <a:avLst/>
            </a:prstGeom>
          </p:spPr>
          <p:txBody>
            <a:bodyPr anchor="t" rtlCol="false" tIns="0" lIns="0" bIns="0" rIns="0">
              <a:spAutoFit/>
            </a:bodyPr>
            <a:lstStyle/>
            <a:p>
              <a:pPr marL="0" indent="0" lvl="0">
                <a:lnSpc>
                  <a:spcPts val="3120"/>
                </a:lnSpc>
              </a:pPr>
              <a:r>
                <a:rPr lang="en-US" sz="2600">
                  <a:solidFill>
                    <a:srgbClr val="FFFFFF"/>
                  </a:solidFill>
                  <a:latin typeface="Gagalin"/>
                </a:rPr>
                <a:t>Membuat pipeline gitlab ci/cd</a:t>
              </a:r>
            </a:p>
          </p:txBody>
        </p:sp>
        <p:sp>
          <p:nvSpPr>
            <p:cNvPr name="TextBox 13" id="13"/>
            <p:cNvSpPr txBox="true"/>
            <p:nvPr/>
          </p:nvSpPr>
          <p:spPr>
            <a:xfrm rot="0">
              <a:off x="374203" y="1452208"/>
              <a:ext cx="14315533" cy="520700"/>
            </a:xfrm>
            <a:prstGeom prst="rect">
              <a:avLst/>
            </a:prstGeom>
          </p:spPr>
          <p:txBody>
            <a:bodyPr anchor="t" rtlCol="false" tIns="0" lIns="0" bIns="0" rIns="0">
              <a:spAutoFit/>
            </a:bodyPr>
            <a:lstStyle/>
            <a:p>
              <a:pPr marL="0" indent="0" lvl="0">
                <a:lnSpc>
                  <a:spcPts val="3120"/>
                </a:lnSpc>
              </a:pPr>
              <a:r>
                <a:rPr lang="en-US" sz="2600">
                  <a:solidFill>
                    <a:srgbClr val="FFFFFF"/>
                  </a:solidFill>
                  <a:latin typeface="Gagalin"/>
                </a:rPr>
                <a:t>Penggunaan unit test dengan python</a:t>
              </a:r>
            </a:p>
          </p:txBody>
        </p:sp>
        <p:sp>
          <p:nvSpPr>
            <p:cNvPr name="TextBox 14" id="14"/>
            <p:cNvSpPr txBox="true"/>
            <p:nvPr/>
          </p:nvSpPr>
          <p:spPr>
            <a:xfrm rot="0">
              <a:off x="374203" y="4356625"/>
              <a:ext cx="14315533" cy="520700"/>
            </a:xfrm>
            <a:prstGeom prst="rect">
              <a:avLst/>
            </a:prstGeom>
          </p:spPr>
          <p:txBody>
            <a:bodyPr anchor="t" rtlCol="false" tIns="0" lIns="0" bIns="0" rIns="0">
              <a:spAutoFit/>
            </a:bodyPr>
            <a:lstStyle/>
            <a:p>
              <a:pPr marL="0" indent="0" lvl="0">
                <a:lnSpc>
                  <a:spcPts val="3120"/>
                </a:lnSpc>
              </a:pPr>
              <a:r>
                <a:rPr lang="en-US" sz="2600">
                  <a:solidFill>
                    <a:srgbClr val="FFFFFF"/>
                  </a:solidFill>
                  <a:latin typeface="Gagalin"/>
                </a:rPr>
                <a:t>contoh whitebox testing</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713258" cy="8229600"/>
            <a:chOff x="0" y="0"/>
            <a:chExt cx="10284344" cy="10972800"/>
          </a:xfrm>
        </p:grpSpPr>
        <p:pic>
          <p:nvPicPr>
            <p:cNvPr name="Picture 3" id="3"/>
            <p:cNvPicPr>
              <a:picLocks noChangeAspect="true"/>
            </p:cNvPicPr>
            <p:nvPr/>
          </p:nvPicPr>
          <p:blipFill>
            <a:blip r:embed="rId2"/>
            <a:srcRect l="18758" t="0" r="18758" b="0"/>
            <a:stretch>
              <a:fillRect/>
            </a:stretch>
          </p:blipFill>
          <p:spPr>
            <a:xfrm flipH="false" flipV="false">
              <a:off x="0" y="0"/>
              <a:ext cx="10284344" cy="10972800"/>
            </a:xfrm>
            <a:prstGeom prst="rect">
              <a:avLst/>
            </a:prstGeom>
          </p:spPr>
        </p:pic>
      </p:grpSp>
      <p:sp>
        <p:nvSpPr>
          <p:cNvPr name="Freeform 4" id="4"/>
          <p:cNvSpPr/>
          <p:nvPr/>
        </p:nvSpPr>
        <p:spPr>
          <a:xfrm flipH="false" flipV="false" rot="0">
            <a:off x="9711018" y="3599794"/>
            <a:ext cx="497242" cy="343517"/>
          </a:xfrm>
          <a:custGeom>
            <a:avLst/>
            <a:gdLst/>
            <a:ahLst/>
            <a:cxnLst/>
            <a:rect r="r" b="b" t="t" l="l"/>
            <a:pathLst>
              <a:path h="343517" w="497242">
                <a:moveTo>
                  <a:pt x="0" y="0"/>
                </a:moveTo>
                <a:lnTo>
                  <a:pt x="497242" y="0"/>
                </a:lnTo>
                <a:lnTo>
                  <a:pt x="497242" y="343517"/>
                </a:lnTo>
                <a:lnTo>
                  <a:pt x="0" y="343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58734" y="561214"/>
            <a:ext cx="4249763" cy="3038580"/>
          </a:xfrm>
          <a:custGeom>
            <a:avLst/>
            <a:gdLst/>
            <a:ahLst/>
            <a:cxnLst/>
            <a:rect r="r" b="b" t="t" l="l"/>
            <a:pathLst>
              <a:path h="3038580" w="4249763">
                <a:moveTo>
                  <a:pt x="0" y="0"/>
                </a:moveTo>
                <a:lnTo>
                  <a:pt x="4249763" y="0"/>
                </a:lnTo>
                <a:lnTo>
                  <a:pt x="4249763" y="3038580"/>
                </a:lnTo>
                <a:lnTo>
                  <a:pt x="0" y="303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17775" y="652222"/>
            <a:ext cx="1483051" cy="1618609"/>
          </a:xfrm>
          <a:custGeom>
            <a:avLst/>
            <a:gdLst/>
            <a:ahLst/>
            <a:cxnLst/>
            <a:rect r="r" b="b" t="t" l="l"/>
            <a:pathLst>
              <a:path h="1618609" w="1483051">
                <a:moveTo>
                  <a:pt x="0" y="0"/>
                </a:moveTo>
                <a:lnTo>
                  <a:pt x="1483050" y="0"/>
                </a:lnTo>
                <a:lnTo>
                  <a:pt x="1483050" y="1618609"/>
                </a:lnTo>
                <a:lnTo>
                  <a:pt x="0" y="1618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9423727" y="4181436"/>
            <a:ext cx="8864273" cy="5943600"/>
          </a:xfrm>
          <a:prstGeom prst="rect">
            <a:avLst/>
          </a:prstGeom>
        </p:spPr>
        <p:txBody>
          <a:bodyPr anchor="t" rtlCol="false" tIns="0" lIns="0" bIns="0" rIns="0">
            <a:spAutoFit/>
          </a:bodyPr>
          <a:lstStyle/>
          <a:p>
            <a:pPr>
              <a:lnSpc>
                <a:spcPts val="3600"/>
              </a:lnSpc>
            </a:pPr>
            <a:r>
              <a:rPr lang="en-US" sz="3000">
                <a:solidFill>
                  <a:srgbClr val="FFFFFF"/>
                </a:solidFill>
                <a:latin typeface="Open Sans Bold"/>
              </a:rPr>
              <a:t>Bentuk jenis software testing yang dilakukan untuk menguji suatu bagian atau komponen software.</a:t>
            </a:r>
          </a:p>
          <a:p>
            <a:pPr>
              <a:lnSpc>
                <a:spcPts val="3600"/>
              </a:lnSpc>
            </a:pPr>
          </a:p>
          <a:p>
            <a:pPr>
              <a:lnSpc>
                <a:spcPts val="3600"/>
              </a:lnSpc>
            </a:pPr>
            <a:r>
              <a:rPr lang="en-US" sz="3000">
                <a:solidFill>
                  <a:srgbClr val="FFFFFF"/>
                </a:solidFill>
                <a:latin typeface="Open Sans Bold"/>
              </a:rPr>
              <a:t>Unit yang dimaksud bisa berupa kode, fungsi, ataupun metode.</a:t>
            </a:r>
          </a:p>
          <a:p>
            <a:pPr>
              <a:lnSpc>
                <a:spcPts val="3600"/>
              </a:lnSpc>
            </a:pPr>
          </a:p>
          <a:p>
            <a:pPr>
              <a:lnSpc>
                <a:spcPts val="3600"/>
              </a:lnSpc>
            </a:pPr>
            <a:r>
              <a:rPr lang="en-US" sz="3000">
                <a:solidFill>
                  <a:srgbClr val="FFFFFF"/>
                </a:solidFill>
                <a:latin typeface="Open Sans Bold"/>
                <a:hlinkClick r:id="rId9" tooltip="https://glints.com/id/lowongan/unit-testing-adalah/"/>
              </a:rPr>
              <a:t>Unit testing membantu memperbaiki bug di awal siklus pengembangan, memahami basis kode, membuat dokumentasi, dan menghemat biaya</a:t>
            </a:r>
            <a:r>
              <a:rPr lang="en-US" sz="3000">
                <a:solidFill>
                  <a:srgbClr val="FFFFFF"/>
                </a:solidFill>
                <a:latin typeface="Open Sans Bold"/>
              </a:rPr>
              <a:t>.</a:t>
            </a:r>
          </a:p>
          <a:p>
            <a:pPr>
              <a:lnSpc>
                <a:spcPts val="3600"/>
              </a:lnSpc>
            </a:pPr>
          </a:p>
          <a:p>
            <a:pPr algn="l" marL="0" indent="0" lvl="0">
              <a:lnSpc>
                <a:spcPts val="3600"/>
              </a:lnSpc>
              <a:spcBef>
                <a:spcPct val="0"/>
              </a:spcBef>
            </a:pPr>
          </a:p>
        </p:txBody>
      </p:sp>
      <p:sp>
        <p:nvSpPr>
          <p:cNvPr name="TextBox 8" id="8"/>
          <p:cNvSpPr txBox="true"/>
          <p:nvPr/>
        </p:nvSpPr>
        <p:spPr>
          <a:xfrm rot="0">
            <a:off x="8078436" y="1518356"/>
            <a:ext cx="3010358" cy="752475"/>
          </a:xfrm>
          <a:prstGeom prst="rect">
            <a:avLst/>
          </a:prstGeom>
        </p:spPr>
        <p:txBody>
          <a:bodyPr anchor="t" rtlCol="false" tIns="0" lIns="0" bIns="0" rIns="0">
            <a:spAutoFit/>
          </a:bodyPr>
          <a:lstStyle/>
          <a:p>
            <a:pPr algn="ctr">
              <a:lnSpc>
                <a:spcPts val="5999"/>
              </a:lnSpc>
              <a:spcBef>
                <a:spcPct val="0"/>
              </a:spcBef>
            </a:pPr>
            <a:r>
              <a:rPr lang="en-US" sz="4999">
                <a:solidFill>
                  <a:srgbClr val="5E17EB"/>
                </a:solidFill>
                <a:latin typeface="Gagalin"/>
              </a:rPr>
              <a:t>unit test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713258" cy="8229600"/>
            <a:chOff x="0" y="0"/>
            <a:chExt cx="10284344" cy="10972800"/>
          </a:xfrm>
        </p:grpSpPr>
        <p:pic>
          <p:nvPicPr>
            <p:cNvPr name="Picture 3" id="3"/>
            <p:cNvPicPr>
              <a:picLocks noChangeAspect="true"/>
            </p:cNvPicPr>
            <p:nvPr/>
          </p:nvPicPr>
          <p:blipFill>
            <a:blip r:embed="rId2"/>
            <a:srcRect l="18777" t="0" r="18777" b="0"/>
            <a:stretch>
              <a:fillRect/>
            </a:stretch>
          </p:blipFill>
          <p:spPr>
            <a:xfrm flipH="false" flipV="false">
              <a:off x="0" y="0"/>
              <a:ext cx="10284344" cy="10972800"/>
            </a:xfrm>
            <a:prstGeom prst="rect">
              <a:avLst/>
            </a:prstGeom>
          </p:spPr>
        </p:pic>
      </p:grpSp>
      <p:sp>
        <p:nvSpPr>
          <p:cNvPr name="Freeform 4" id="4"/>
          <p:cNvSpPr/>
          <p:nvPr/>
        </p:nvSpPr>
        <p:spPr>
          <a:xfrm flipH="false" flipV="false" rot="0">
            <a:off x="9711018" y="3599794"/>
            <a:ext cx="497242" cy="343517"/>
          </a:xfrm>
          <a:custGeom>
            <a:avLst/>
            <a:gdLst/>
            <a:ahLst/>
            <a:cxnLst/>
            <a:rect r="r" b="b" t="t" l="l"/>
            <a:pathLst>
              <a:path h="343517" w="497242">
                <a:moveTo>
                  <a:pt x="0" y="0"/>
                </a:moveTo>
                <a:lnTo>
                  <a:pt x="497242" y="0"/>
                </a:lnTo>
                <a:lnTo>
                  <a:pt x="497242" y="343517"/>
                </a:lnTo>
                <a:lnTo>
                  <a:pt x="0" y="343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58734" y="561214"/>
            <a:ext cx="4249763" cy="3038580"/>
          </a:xfrm>
          <a:custGeom>
            <a:avLst/>
            <a:gdLst/>
            <a:ahLst/>
            <a:cxnLst/>
            <a:rect r="r" b="b" t="t" l="l"/>
            <a:pathLst>
              <a:path h="3038580" w="4249763">
                <a:moveTo>
                  <a:pt x="0" y="0"/>
                </a:moveTo>
                <a:lnTo>
                  <a:pt x="4249763" y="0"/>
                </a:lnTo>
                <a:lnTo>
                  <a:pt x="4249763" y="3038580"/>
                </a:lnTo>
                <a:lnTo>
                  <a:pt x="0" y="303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17775" y="652222"/>
            <a:ext cx="1483051" cy="1618609"/>
          </a:xfrm>
          <a:custGeom>
            <a:avLst/>
            <a:gdLst/>
            <a:ahLst/>
            <a:cxnLst/>
            <a:rect r="r" b="b" t="t" l="l"/>
            <a:pathLst>
              <a:path h="1618609" w="1483051">
                <a:moveTo>
                  <a:pt x="0" y="0"/>
                </a:moveTo>
                <a:lnTo>
                  <a:pt x="1483050" y="0"/>
                </a:lnTo>
                <a:lnTo>
                  <a:pt x="1483050" y="1618609"/>
                </a:lnTo>
                <a:lnTo>
                  <a:pt x="0" y="1618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542209">
            <a:off x="16938085" y="7867675"/>
            <a:ext cx="1565862" cy="1672482"/>
          </a:xfrm>
          <a:custGeom>
            <a:avLst/>
            <a:gdLst/>
            <a:ahLst/>
            <a:cxnLst/>
            <a:rect r="r" b="b" t="t" l="l"/>
            <a:pathLst>
              <a:path h="1672482" w="1565862">
                <a:moveTo>
                  <a:pt x="0" y="0"/>
                </a:moveTo>
                <a:lnTo>
                  <a:pt x="1565862" y="0"/>
                </a:lnTo>
                <a:lnTo>
                  <a:pt x="1565862" y="1672483"/>
                </a:lnTo>
                <a:lnTo>
                  <a:pt x="0" y="16724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9817281" y="4131917"/>
            <a:ext cx="7903735" cy="4572000"/>
          </a:xfrm>
          <a:prstGeom prst="rect">
            <a:avLst/>
          </a:prstGeom>
        </p:spPr>
        <p:txBody>
          <a:bodyPr anchor="t" rtlCol="false" tIns="0" lIns="0" bIns="0" rIns="0">
            <a:spAutoFit/>
          </a:bodyPr>
          <a:lstStyle/>
          <a:p>
            <a:pPr>
              <a:lnSpc>
                <a:spcPts val="3600"/>
              </a:lnSpc>
            </a:pPr>
            <a:r>
              <a:rPr lang="en-US" sz="3000">
                <a:solidFill>
                  <a:srgbClr val="FFFFFF"/>
                </a:solidFill>
                <a:latin typeface="Open Sans Bold"/>
              </a:rPr>
              <a:t>Bentuk dari teknik pengujian yang digunakan untuk memastikan bahwa seluruh jalur logika, keputusan, loop, dan struktur data internal perangkat lunak telah diuji dengan benar. </a:t>
            </a:r>
          </a:p>
          <a:p>
            <a:pPr>
              <a:lnSpc>
                <a:spcPts val="3600"/>
              </a:lnSpc>
            </a:pPr>
          </a:p>
          <a:p>
            <a:pPr algn="l" marL="0" indent="0" lvl="0">
              <a:lnSpc>
                <a:spcPts val="3600"/>
              </a:lnSpc>
              <a:spcBef>
                <a:spcPct val="0"/>
              </a:spcBef>
            </a:pPr>
            <a:r>
              <a:rPr lang="en-US" sz="3000">
                <a:solidFill>
                  <a:srgbClr val="FFFFFF"/>
                </a:solidFill>
                <a:latin typeface="Open Sans Bold"/>
                <a:hlinkClick r:id="rId11" tooltip="https://serupa.id/white-box-testing-definisi-teknik-jenis-tahapan-dsb/"/>
              </a:rPr>
              <a:t>Whitebox testing dapat menemukan kesalahan logika, ketidaksesuaian asumsi, dan kesalahan ketik yang terdapat pada kode perangkat lunak</a:t>
            </a:r>
            <a:r>
              <a:rPr lang="en-US" sz="3000">
                <a:solidFill>
                  <a:srgbClr val="FFFFFF"/>
                </a:solidFill>
                <a:latin typeface="Open Sans"/>
              </a:rPr>
              <a:t>.</a:t>
            </a:r>
          </a:p>
        </p:txBody>
      </p:sp>
      <p:sp>
        <p:nvSpPr>
          <p:cNvPr name="TextBox 9" id="9"/>
          <p:cNvSpPr txBox="true"/>
          <p:nvPr/>
        </p:nvSpPr>
        <p:spPr>
          <a:xfrm rot="0">
            <a:off x="8078436" y="1375801"/>
            <a:ext cx="3010358" cy="1504950"/>
          </a:xfrm>
          <a:prstGeom prst="rect">
            <a:avLst/>
          </a:prstGeom>
        </p:spPr>
        <p:txBody>
          <a:bodyPr anchor="t" rtlCol="false" tIns="0" lIns="0" bIns="0" rIns="0">
            <a:spAutoFit/>
          </a:bodyPr>
          <a:lstStyle/>
          <a:p>
            <a:pPr algn="ctr">
              <a:lnSpc>
                <a:spcPts val="5999"/>
              </a:lnSpc>
            </a:pPr>
            <a:r>
              <a:rPr lang="en-US" sz="4999">
                <a:solidFill>
                  <a:srgbClr val="5E17EB"/>
                </a:solidFill>
                <a:latin typeface="Gagalin"/>
              </a:rPr>
              <a:t>whitebox</a:t>
            </a:r>
          </a:p>
          <a:p>
            <a:pPr algn="ctr">
              <a:lnSpc>
                <a:spcPts val="5999"/>
              </a:lnSpc>
              <a:spcBef>
                <a:spcPct val="0"/>
              </a:spcBef>
            </a:pPr>
            <a:r>
              <a:rPr lang="en-US" sz="4999">
                <a:solidFill>
                  <a:srgbClr val="5E17EB"/>
                </a:solidFill>
                <a:latin typeface="Gagalin"/>
              </a:rPr>
              <a:t>testing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7713258" cy="8229600"/>
            <a:chOff x="0" y="0"/>
            <a:chExt cx="10284344" cy="10972800"/>
          </a:xfrm>
        </p:grpSpPr>
        <p:pic>
          <p:nvPicPr>
            <p:cNvPr name="Picture 3" id="3"/>
            <p:cNvPicPr>
              <a:picLocks noChangeAspect="true"/>
            </p:cNvPicPr>
            <p:nvPr/>
          </p:nvPicPr>
          <p:blipFill>
            <a:blip r:embed="rId2"/>
            <a:srcRect l="18777" t="0" r="18777" b="0"/>
            <a:stretch>
              <a:fillRect/>
            </a:stretch>
          </p:blipFill>
          <p:spPr>
            <a:xfrm flipH="false" flipV="false">
              <a:off x="0" y="0"/>
              <a:ext cx="10284344" cy="10972800"/>
            </a:xfrm>
            <a:prstGeom prst="rect">
              <a:avLst/>
            </a:prstGeom>
          </p:spPr>
        </p:pic>
      </p:grpSp>
      <p:sp>
        <p:nvSpPr>
          <p:cNvPr name="Freeform 4" id="4"/>
          <p:cNvSpPr/>
          <p:nvPr/>
        </p:nvSpPr>
        <p:spPr>
          <a:xfrm flipH="false" flipV="false" rot="0">
            <a:off x="9711018" y="3599794"/>
            <a:ext cx="497242" cy="343517"/>
          </a:xfrm>
          <a:custGeom>
            <a:avLst/>
            <a:gdLst/>
            <a:ahLst/>
            <a:cxnLst/>
            <a:rect r="r" b="b" t="t" l="l"/>
            <a:pathLst>
              <a:path h="343517" w="497242">
                <a:moveTo>
                  <a:pt x="0" y="0"/>
                </a:moveTo>
                <a:lnTo>
                  <a:pt x="497242" y="0"/>
                </a:lnTo>
                <a:lnTo>
                  <a:pt x="497242" y="343517"/>
                </a:lnTo>
                <a:lnTo>
                  <a:pt x="0" y="3435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458734" y="561214"/>
            <a:ext cx="4249763" cy="3038580"/>
          </a:xfrm>
          <a:custGeom>
            <a:avLst/>
            <a:gdLst/>
            <a:ahLst/>
            <a:cxnLst/>
            <a:rect r="r" b="b" t="t" l="l"/>
            <a:pathLst>
              <a:path h="3038580" w="4249763">
                <a:moveTo>
                  <a:pt x="0" y="0"/>
                </a:moveTo>
                <a:lnTo>
                  <a:pt x="4249763" y="0"/>
                </a:lnTo>
                <a:lnTo>
                  <a:pt x="4249763" y="3038580"/>
                </a:lnTo>
                <a:lnTo>
                  <a:pt x="0" y="30385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517775" y="652222"/>
            <a:ext cx="1483051" cy="1618609"/>
          </a:xfrm>
          <a:custGeom>
            <a:avLst/>
            <a:gdLst/>
            <a:ahLst/>
            <a:cxnLst/>
            <a:rect r="r" b="b" t="t" l="l"/>
            <a:pathLst>
              <a:path h="1618609" w="1483051">
                <a:moveTo>
                  <a:pt x="0" y="0"/>
                </a:moveTo>
                <a:lnTo>
                  <a:pt x="1483050" y="0"/>
                </a:lnTo>
                <a:lnTo>
                  <a:pt x="1483050" y="1618609"/>
                </a:lnTo>
                <a:lnTo>
                  <a:pt x="0" y="16186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542209">
            <a:off x="16938085" y="7867675"/>
            <a:ext cx="1565862" cy="1672482"/>
          </a:xfrm>
          <a:custGeom>
            <a:avLst/>
            <a:gdLst/>
            <a:ahLst/>
            <a:cxnLst/>
            <a:rect r="r" b="b" t="t" l="l"/>
            <a:pathLst>
              <a:path h="1672482" w="1565862">
                <a:moveTo>
                  <a:pt x="0" y="0"/>
                </a:moveTo>
                <a:lnTo>
                  <a:pt x="1565862" y="0"/>
                </a:lnTo>
                <a:lnTo>
                  <a:pt x="1565862" y="1672483"/>
                </a:lnTo>
                <a:lnTo>
                  <a:pt x="0" y="16724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9583615" y="4301487"/>
            <a:ext cx="7903735" cy="3657600"/>
          </a:xfrm>
          <a:prstGeom prst="rect">
            <a:avLst/>
          </a:prstGeom>
        </p:spPr>
        <p:txBody>
          <a:bodyPr anchor="t" rtlCol="false" tIns="0" lIns="0" bIns="0" rIns="0">
            <a:spAutoFit/>
          </a:bodyPr>
          <a:lstStyle/>
          <a:p>
            <a:pPr>
              <a:lnSpc>
                <a:spcPts val="3600"/>
              </a:lnSpc>
            </a:pPr>
            <a:r>
              <a:rPr lang="en-US" sz="3000">
                <a:solidFill>
                  <a:srgbClr val="FFFFFF"/>
                </a:solidFill>
                <a:latin typeface="Open Sans Bold"/>
              </a:rPr>
              <a:t>singkatan dari Continuous Integration, Continuous Delivery, dan Continuous Deployment. </a:t>
            </a:r>
          </a:p>
          <a:p>
            <a:pPr>
              <a:lnSpc>
                <a:spcPts val="3600"/>
              </a:lnSpc>
            </a:pPr>
          </a:p>
          <a:p>
            <a:pPr algn="l" marL="0" indent="0" lvl="0">
              <a:lnSpc>
                <a:spcPts val="3600"/>
              </a:lnSpc>
              <a:spcBef>
                <a:spcPct val="0"/>
              </a:spcBef>
            </a:pPr>
            <a:r>
              <a:rPr lang="en-US" sz="3000">
                <a:solidFill>
                  <a:srgbClr val="FFFFFF"/>
                </a:solidFill>
                <a:latin typeface="Open Sans Bold"/>
              </a:rPr>
              <a:t>CI/CD adalah metode pengembangan perangkat lunak yang mengotomatisasi proses integrasi, pengujian, dan penyebaran kode.</a:t>
            </a:r>
          </a:p>
        </p:txBody>
      </p:sp>
      <p:sp>
        <p:nvSpPr>
          <p:cNvPr name="TextBox 9" id="9"/>
          <p:cNvSpPr txBox="true"/>
          <p:nvPr/>
        </p:nvSpPr>
        <p:spPr>
          <a:xfrm rot="0">
            <a:off x="8354177" y="1468543"/>
            <a:ext cx="2458876" cy="802288"/>
          </a:xfrm>
          <a:prstGeom prst="rect">
            <a:avLst/>
          </a:prstGeom>
        </p:spPr>
        <p:txBody>
          <a:bodyPr anchor="t" rtlCol="false" tIns="0" lIns="0" bIns="0" rIns="0">
            <a:spAutoFit/>
          </a:bodyPr>
          <a:lstStyle/>
          <a:p>
            <a:pPr algn="ctr">
              <a:lnSpc>
                <a:spcPts val="6321"/>
              </a:lnSpc>
              <a:spcBef>
                <a:spcPct val="0"/>
              </a:spcBef>
            </a:pPr>
            <a:r>
              <a:rPr lang="en-US" sz="5267">
                <a:solidFill>
                  <a:srgbClr val="5E17EB"/>
                </a:solidFill>
                <a:latin typeface="Gagalin"/>
              </a:rPr>
              <a:t>ci/cd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Freeform 2" id="2"/>
          <p:cNvSpPr/>
          <p:nvPr/>
        </p:nvSpPr>
        <p:spPr>
          <a:xfrm flipH="false" flipV="false" rot="0">
            <a:off x="6607175" y="0"/>
            <a:ext cx="11680825" cy="5181600"/>
          </a:xfrm>
          <a:custGeom>
            <a:avLst/>
            <a:gdLst/>
            <a:ahLst/>
            <a:cxnLst/>
            <a:rect r="r" b="b" t="t" l="l"/>
            <a:pathLst>
              <a:path h="5181600" w="11680825">
                <a:moveTo>
                  <a:pt x="0" y="0"/>
                </a:moveTo>
                <a:lnTo>
                  <a:pt x="11680825" y="0"/>
                </a:lnTo>
                <a:lnTo>
                  <a:pt x="11680825" y="5181600"/>
                </a:lnTo>
                <a:lnTo>
                  <a:pt x="0" y="5181600"/>
                </a:lnTo>
                <a:lnTo>
                  <a:pt x="0" y="0"/>
                </a:lnTo>
                <a:close/>
              </a:path>
            </a:pathLst>
          </a:custGeom>
          <a:blipFill>
            <a:blip r:embed="rId2"/>
            <a:stretch>
              <a:fillRect l="-709" t="0" r="-12496" b="0"/>
            </a:stretch>
          </a:blipFill>
        </p:spPr>
      </p:sp>
      <p:grpSp>
        <p:nvGrpSpPr>
          <p:cNvPr name="Group 3" id="3"/>
          <p:cNvGrpSpPr/>
          <p:nvPr/>
        </p:nvGrpSpPr>
        <p:grpSpPr>
          <a:xfrm rot="0">
            <a:off x="-12700" y="-258698"/>
            <a:ext cx="6611721" cy="10693766"/>
            <a:chOff x="0" y="0"/>
            <a:chExt cx="1741359" cy="2816465"/>
          </a:xfrm>
        </p:grpSpPr>
        <p:sp>
          <p:nvSpPr>
            <p:cNvPr name="Freeform 4" id="4"/>
            <p:cNvSpPr/>
            <p:nvPr/>
          </p:nvSpPr>
          <p:spPr>
            <a:xfrm flipH="false" flipV="false" rot="0">
              <a:off x="0" y="0"/>
              <a:ext cx="1741359" cy="2816465"/>
            </a:xfrm>
            <a:custGeom>
              <a:avLst/>
              <a:gdLst/>
              <a:ahLst/>
              <a:cxnLst/>
              <a:rect r="r" b="b" t="t" l="l"/>
              <a:pathLst>
                <a:path h="2816465" w="1741359">
                  <a:moveTo>
                    <a:pt x="0" y="0"/>
                  </a:moveTo>
                  <a:lnTo>
                    <a:pt x="1741359" y="0"/>
                  </a:lnTo>
                  <a:lnTo>
                    <a:pt x="1741359" y="2816465"/>
                  </a:lnTo>
                  <a:lnTo>
                    <a:pt x="0" y="2816465"/>
                  </a:lnTo>
                  <a:close/>
                </a:path>
              </a:pathLst>
            </a:custGeom>
            <a:solidFill>
              <a:srgbClr val="C6C6C6"/>
            </a:solidFill>
          </p:spPr>
        </p:sp>
        <p:sp>
          <p:nvSpPr>
            <p:cNvPr name="TextBox 5" id="5"/>
            <p:cNvSpPr txBox="true"/>
            <p:nvPr/>
          </p:nvSpPr>
          <p:spPr>
            <a:xfrm>
              <a:off x="0" y="-57150"/>
              <a:ext cx="1741359" cy="2873615"/>
            </a:xfrm>
            <a:prstGeom prst="rect">
              <a:avLst/>
            </a:prstGeom>
          </p:spPr>
          <p:txBody>
            <a:bodyPr anchor="ctr" rtlCol="false" tIns="50800" lIns="50800" bIns="50800" rIns="50800"/>
            <a:lstStyle/>
            <a:p>
              <a:pPr algn="ctr">
                <a:lnSpc>
                  <a:spcPts val="3150"/>
                </a:lnSpc>
              </a:pPr>
            </a:p>
          </p:txBody>
        </p:sp>
      </p:grpSp>
      <p:sp>
        <p:nvSpPr>
          <p:cNvPr name="AutoShape 6" id="6"/>
          <p:cNvSpPr/>
          <p:nvPr/>
        </p:nvSpPr>
        <p:spPr>
          <a:xfrm flipV="true">
            <a:off x="7683500" y="5162550"/>
            <a:ext cx="11666965" cy="0"/>
          </a:xfrm>
          <a:prstGeom prst="line">
            <a:avLst/>
          </a:prstGeom>
          <a:ln cap="flat" w="38100">
            <a:solidFill>
              <a:srgbClr val="9E9E9E"/>
            </a:solidFill>
            <a:prstDash val="solid"/>
            <a:headEnd type="none" len="sm" w="sm"/>
            <a:tailEnd type="none" len="sm" w="sm"/>
          </a:ln>
        </p:spPr>
      </p:sp>
      <p:sp>
        <p:nvSpPr>
          <p:cNvPr name="TextBox 7" id="7"/>
          <p:cNvSpPr txBox="true"/>
          <p:nvPr/>
        </p:nvSpPr>
        <p:spPr>
          <a:xfrm rot="0">
            <a:off x="537878" y="933569"/>
            <a:ext cx="5510564" cy="4248031"/>
          </a:xfrm>
          <a:prstGeom prst="rect">
            <a:avLst/>
          </a:prstGeom>
        </p:spPr>
        <p:txBody>
          <a:bodyPr anchor="t" rtlCol="false" tIns="0" lIns="0" bIns="0" rIns="0">
            <a:spAutoFit/>
          </a:bodyPr>
          <a:lstStyle/>
          <a:p>
            <a:pPr algn="l" marL="0" indent="0" lvl="0">
              <a:lnSpc>
                <a:spcPts val="6638"/>
              </a:lnSpc>
              <a:spcBef>
                <a:spcPct val="0"/>
              </a:spcBef>
            </a:pPr>
            <a:r>
              <a:rPr lang="en-US" sz="6843" spc="-383" u="none">
                <a:solidFill>
                  <a:srgbClr val="000000"/>
                </a:solidFill>
                <a:latin typeface="Gagalin"/>
              </a:rPr>
              <a:t>Contoh penggunaan Unit Test untuk menguji fungsi factorial</a:t>
            </a:r>
          </a:p>
        </p:txBody>
      </p:sp>
      <p:sp>
        <p:nvSpPr>
          <p:cNvPr name="TextBox 8" id="8"/>
          <p:cNvSpPr txBox="true"/>
          <p:nvPr/>
        </p:nvSpPr>
        <p:spPr>
          <a:xfrm rot="0">
            <a:off x="7301648" y="5931791"/>
            <a:ext cx="9534209" cy="763270"/>
          </a:xfrm>
          <a:prstGeom prst="rect">
            <a:avLst/>
          </a:prstGeom>
        </p:spPr>
        <p:txBody>
          <a:bodyPr anchor="t" rtlCol="false" tIns="0" lIns="0" bIns="0" rIns="0">
            <a:spAutoFit/>
          </a:bodyPr>
          <a:lstStyle/>
          <a:p>
            <a:pPr marL="0" indent="0" lvl="0">
              <a:lnSpc>
                <a:spcPts val="3080"/>
              </a:lnSpc>
              <a:spcBef>
                <a:spcPct val="0"/>
              </a:spcBef>
            </a:pPr>
            <a:r>
              <a:rPr lang="en-US" sz="2200" spc="-101">
                <a:solidFill>
                  <a:srgbClr val="FFFFFF"/>
                </a:solidFill>
                <a:latin typeface="Open Sans"/>
              </a:rPr>
              <a:t>import unittest, mengimpor modul unittest, yang memungkinkan untuk membuat dan menjalankan unit test dalam Python.</a:t>
            </a:r>
          </a:p>
        </p:txBody>
      </p:sp>
      <p:sp>
        <p:nvSpPr>
          <p:cNvPr name="TextBox 9" id="9"/>
          <p:cNvSpPr txBox="true"/>
          <p:nvPr/>
        </p:nvSpPr>
        <p:spPr>
          <a:xfrm rot="0">
            <a:off x="7301648" y="7403721"/>
            <a:ext cx="9534209" cy="1544320"/>
          </a:xfrm>
          <a:prstGeom prst="rect">
            <a:avLst/>
          </a:prstGeom>
        </p:spPr>
        <p:txBody>
          <a:bodyPr anchor="t" rtlCol="false" tIns="0" lIns="0" bIns="0" rIns="0">
            <a:spAutoFit/>
          </a:bodyPr>
          <a:lstStyle/>
          <a:p>
            <a:pPr marL="0" indent="0" lvl="0">
              <a:lnSpc>
                <a:spcPts val="3079"/>
              </a:lnSpc>
              <a:spcBef>
                <a:spcPct val="0"/>
              </a:spcBef>
            </a:pPr>
            <a:r>
              <a:rPr lang="en-US" sz="2199" spc="-101">
                <a:solidFill>
                  <a:srgbClr val="FFFFFF"/>
                </a:solidFill>
                <a:latin typeface="Open Sans"/>
              </a:rPr>
              <a:t>Fungsi factorial ini menghitung faktorial dari bilangan bulat non-negatif n. Jika n kurang dari 0, ia akan memunculkan ValueError. Jika n adalah 0 atau 1, fungsi akan mengembalikan 1. Untuk nilai n lainnya, fungsi akan menghitung faktorial rekursif.</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618153" cy="4174600"/>
          </a:xfrm>
          <a:custGeom>
            <a:avLst/>
            <a:gdLst/>
            <a:ahLst/>
            <a:cxnLst/>
            <a:rect r="r" b="b" t="t" l="l"/>
            <a:pathLst>
              <a:path h="4174600" w="8618153">
                <a:moveTo>
                  <a:pt x="0" y="0"/>
                </a:moveTo>
                <a:lnTo>
                  <a:pt x="8618153" y="0"/>
                </a:lnTo>
                <a:lnTo>
                  <a:pt x="8618153" y="4174600"/>
                </a:lnTo>
                <a:lnTo>
                  <a:pt x="0" y="4174600"/>
                </a:lnTo>
                <a:lnTo>
                  <a:pt x="0" y="0"/>
                </a:lnTo>
                <a:close/>
              </a:path>
            </a:pathLst>
          </a:custGeom>
          <a:blipFill>
            <a:blip r:embed="rId2"/>
            <a:stretch>
              <a:fillRect l="0" t="0" r="0" b="0"/>
            </a:stretch>
          </a:blipFill>
        </p:spPr>
      </p:sp>
      <p:sp>
        <p:nvSpPr>
          <p:cNvPr name="Freeform 3" id="3"/>
          <p:cNvSpPr/>
          <p:nvPr/>
        </p:nvSpPr>
        <p:spPr>
          <a:xfrm flipH="false" flipV="false" rot="0">
            <a:off x="0" y="4228223"/>
            <a:ext cx="8618153" cy="2536023"/>
          </a:xfrm>
          <a:custGeom>
            <a:avLst/>
            <a:gdLst/>
            <a:ahLst/>
            <a:cxnLst/>
            <a:rect r="r" b="b" t="t" l="l"/>
            <a:pathLst>
              <a:path h="2536023" w="8618153">
                <a:moveTo>
                  <a:pt x="0" y="0"/>
                </a:moveTo>
                <a:lnTo>
                  <a:pt x="8618153" y="0"/>
                </a:lnTo>
                <a:lnTo>
                  <a:pt x="8618153" y="2536023"/>
                </a:lnTo>
                <a:lnTo>
                  <a:pt x="0" y="2536023"/>
                </a:lnTo>
                <a:lnTo>
                  <a:pt x="0" y="0"/>
                </a:lnTo>
                <a:close/>
              </a:path>
            </a:pathLst>
          </a:custGeom>
          <a:blipFill>
            <a:blip r:embed="rId3"/>
            <a:stretch>
              <a:fillRect l="0" t="-728" r="0" b="-728"/>
            </a:stretch>
          </a:blipFill>
        </p:spPr>
      </p:sp>
      <p:sp>
        <p:nvSpPr>
          <p:cNvPr name="TextBox 4" id="4"/>
          <p:cNvSpPr txBox="true"/>
          <p:nvPr/>
        </p:nvSpPr>
        <p:spPr>
          <a:xfrm rot="0">
            <a:off x="8809827" y="1267051"/>
            <a:ext cx="8981514" cy="5449570"/>
          </a:xfrm>
          <a:prstGeom prst="rect">
            <a:avLst/>
          </a:prstGeom>
        </p:spPr>
        <p:txBody>
          <a:bodyPr anchor="t" rtlCol="false" tIns="0" lIns="0" bIns="0" rIns="0">
            <a:spAutoFit/>
          </a:bodyPr>
          <a:lstStyle/>
          <a:p>
            <a:pPr>
              <a:lnSpc>
                <a:spcPts val="3079"/>
              </a:lnSpc>
            </a:pPr>
            <a:r>
              <a:rPr lang="en-US" sz="2199" spc="-101">
                <a:solidFill>
                  <a:srgbClr val="FFFFFF"/>
                </a:solidFill>
                <a:latin typeface="Open Sans"/>
              </a:rPr>
              <a:t>Metode Tes akan dibuat tiga metode tes yang menguji berbagai aspek dari fungsi factorial:</a:t>
            </a:r>
          </a:p>
          <a:p>
            <a:pPr marL="474979" indent="-237490" lvl="1">
              <a:lnSpc>
                <a:spcPts val="3079"/>
              </a:lnSpc>
              <a:buFont typeface="Arial"/>
              <a:buChar char="•"/>
            </a:pPr>
            <a:r>
              <a:rPr lang="en-US" sz="2199" spc="-101">
                <a:solidFill>
                  <a:srgbClr val="FFFFFF"/>
                </a:solidFill>
                <a:latin typeface="Open Sans"/>
              </a:rPr>
              <a:t>test_factorial_positive: Metode ini menguji apakah fungsi factorial benar-benar menghitung faktorial untuk input positif. Ini menggunakan metode assertEqual untuk membandingkan hasil faktorial dengan nilai yang diharapkan.</a:t>
            </a:r>
          </a:p>
          <a:p>
            <a:pPr marL="474979" indent="-237490" lvl="1">
              <a:lnSpc>
                <a:spcPts val="3079"/>
              </a:lnSpc>
              <a:buFont typeface="Arial"/>
              <a:buChar char="•"/>
            </a:pPr>
            <a:r>
              <a:rPr lang="en-US" sz="2199" spc="-101">
                <a:solidFill>
                  <a:srgbClr val="FFFFFF"/>
                </a:solidFill>
                <a:latin typeface="Open Sans"/>
              </a:rPr>
              <a:t>test_factorial_zero: Metode ini menguji apakah fungsi factorial mengembalikan 1 saat input adalah 0. Ini juga menggunakan assertEqual.</a:t>
            </a:r>
          </a:p>
          <a:p>
            <a:pPr marL="474979" indent="-237490" lvl="1">
              <a:lnSpc>
                <a:spcPts val="3079"/>
              </a:lnSpc>
              <a:spcBef>
                <a:spcPct val="0"/>
              </a:spcBef>
              <a:buFont typeface="Arial"/>
              <a:buChar char="•"/>
            </a:pPr>
            <a:r>
              <a:rPr lang="en-US" sz="2199" spc="-101">
                <a:solidFill>
                  <a:srgbClr val="FFFFFF"/>
                </a:solidFill>
                <a:latin typeface="Open Sans"/>
              </a:rPr>
              <a:t>test_factorial_negative: Metode ini menguji apakah fungsi factorial menghasilkan ValueError saat input adalah negatif. Ini menggunakan assertRaises untuk memeriksa bahwa sebuah exception ValueError dilemparkan ketika fungsi dipanggil dengan input yang negatif.</a:t>
            </a:r>
          </a:p>
          <a:p>
            <a:pPr marL="0" indent="0" lvl="0">
              <a:lnSpc>
                <a:spcPts val="3079"/>
              </a:lnSpc>
              <a:spcBef>
                <a:spcPct val="0"/>
              </a:spcBef>
            </a:pPr>
          </a:p>
        </p:txBody>
      </p:sp>
      <p:sp>
        <p:nvSpPr>
          <p:cNvPr name="TextBox 5" id="5"/>
          <p:cNvSpPr txBox="true"/>
          <p:nvPr/>
        </p:nvSpPr>
        <p:spPr>
          <a:xfrm rot="0">
            <a:off x="8809827" y="217805"/>
            <a:ext cx="8981514" cy="763270"/>
          </a:xfrm>
          <a:prstGeom prst="rect">
            <a:avLst/>
          </a:prstGeom>
        </p:spPr>
        <p:txBody>
          <a:bodyPr anchor="t" rtlCol="false" tIns="0" lIns="0" bIns="0" rIns="0">
            <a:spAutoFit/>
          </a:bodyPr>
          <a:lstStyle/>
          <a:p>
            <a:pPr marL="0" indent="0" lvl="0">
              <a:lnSpc>
                <a:spcPts val="3080"/>
              </a:lnSpc>
              <a:spcBef>
                <a:spcPct val="0"/>
              </a:spcBef>
            </a:pPr>
            <a:r>
              <a:rPr lang="en-US" sz="2200" spc="-101">
                <a:solidFill>
                  <a:srgbClr val="FFFFFF"/>
                </a:solidFill>
                <a:latin typeface="Open Sans"/>
              </a:rPr>
              <a:t>Membuat Kelas Tes TestFactorial sebagai subclass dari unittest.TestCase, yang akan berisi metode tes untuk menguji fungsi factorial</a:t>
            </a:r>
          </a:p>
        </p:txBody>
      </p:sp>
      <p:sp>
        <p:nvSpPr>
          <p:cNvPr name="TextBox 6" id="6"/>
          <p:cNvSpPr txBox="true"/>
          <p:nvPr/>
        </p:nvSpPr>
        <p:spPr>
          <a:xfrm rot="0">
            <a:off x="8915400" y="6499930"/>
            <a:ext cx="8981514" cy="1544320"/>
          </a:xfrm>
          <a:prstGeom prst="rect">
            <a:avLst/>
          </a:prstGeom>
        </p:spPr>
        <p:txBody>
          <a:bodyPr anchor="t" rtlCol="false" tIns="0" lIns="0" bIns="0" rIns="0">
            <a:spAutoFit/>
          </a:bodyPr>
          <a:lstStyle/>
          <a:p>
            <a:pPr marL="0" indent="0" lvl="0">
              <a:lnSpc>
                <a:spcPts val="3080"/>
              </a:lnSpc>
              <a:spcBef>
                <a:spcPct val="0"/>
              </a:spcBef>
            </a:pPr>
            <a:r>
              <a:rPr lang="en-US" sz="2200" spc="-101">
                <a:solidFill>
                  <a:srgbClr val="FFFFFF"/>
                </a:solidFill>
                <a:latin typeface="Open Sans"/>
              </a:rPr>
              <a:t>jalankan tes menggunakan unittest.main(). Ini akan menjalankan semua metode tes yang dimulai dengan "test_" dalam kelas TestFactorial dan memberikan laporan tentang apakah tes berhasil atau gagal.nguji fungsi factorial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409575" y="2110030"/>
            <a:ext cx="6304955" cy="6170155"/>
            <a:chOff x="0" y="0"/>
            <a:chExt cx="8406607" cy="8226873"/>
          </a:xfrm>
        </p:grpSpPr>
        <p:pic>
          <p:nvPicPr>
            <p:cNvPr name="Picture 3" id="3"/>
            <p:cNvPicPr>
              <a:picLocks noChangeAspect="true"/>
            </p:cNvPicPr>
            <p:nvPr/>
          </p:nvPicPr>
          <p:blipFill>
            <a:blip r:embed="rId2"/>
            <a:srcRect l="0" t="17338" r="0" b="17338"/>
            <a:stretch>
              <a:fillRect/>
            </a:stretch>
          </p:blipFill>
          <p:spPr>
            <a:xfrm flipH="false" flipV="false">
              <a:off x="0" y="0"/>
              <a:ext cx="8406607" cy="8226873"/>
            </a:xfrm>
            <a:prstGeom prst="rect">
              <a:avLst/>
            </a:prstGeom>
          </p:spPr>
        </p:pic>
      </p:grpSp>
      <p:sp>
        <p:nvSpPr>
          <p:cNvPr name="TextBox 4" id="4"/>
          <p:cNvSpPr txBox="true"/>
          <p:nvPr/>
        </p:nvSpPr>
        <p:spPr>
          <a:xfrm rot="0">
            <a:off x="7006934" y="2926080"/>
            <a:ext cx="10985791" cy="6256020"/>
          </a:xfrm>
          <a:prstGeom prst="rect">
            <a:avLst/>
          </a:prstGeom>
        </p:spPr>
        <p:txBody>
          <a:bodyPr anchor="t" rtlCol="false" tIns="0" lIns="0" bIns="0" rIns="0">
            <a:spAutoFit/>
          </a:bodyPr>
          <a:lstStyle/>
          <a:p>
            <a:pPr marL="604519" indent="-302260" lvl="1">
              <a:lnSpc>
                <a:spcPts val="4199"/>
              </a:lnSpc>
              <a:buFont typeface="Arial"/>
              <a:buChar char="•"/>
            </a:pPr>
            <a:r>
              <a:rPr lang="en-US" sz="2799">
                <a:solidFill>
                  <a:srgbClr val="FFFFFF"/>
                </a:solidFill>
                <a:latin typeface="Open Sans"/>
              </a:rPr>
              <a:t>Mendefinisikan semua alur logika</a:t>
            </a:r>
          </a:p>
          <a:p>
            <a:pPr marL="604519" indent="-302260" lvl="1">
              <a:lnSpc>
                <a:spcPts val="4199"/>
              </a:lnSpc>
              <a:buFont typeface="Arial"/>
              <a:buChar char="•"/>
            </a:pPr>
            <a:r>
              <a:rPr lang="en-US" sz="2799">
                <a:solidFill>
                  <a:srgbClr val="FFFFFF"/>
                </a:solidFill>
                <a:latin typeface="Open Sans"/>
              </a:rPr>
              <a:t>Tahap ini menganalisis seluruh alur logika yang terdapat pada sintaks kode perangkat lunak agar kita mengetahui pada bagian mana saja pengujian akan dilakukan.</a:t>
            </a:r>
          </a:p>
          <a:p>
            <a:pPr marL="604519" indent="-302260" lvl="1">
              <a:lnSpc>
                <a:spcPts val="4199"/>
              </a:lnSpc>
              <a:buFont typeface="Arial"/>
              <a:buChar char="•"/>
            </a:pPr>
            <a:r>
              <a:rPr lang="en-US" sz="2799">
                <a:solidFill>
                  <a:srgbClr val="FFFFFF"/>
                </a:solidFill>
                <a:latin typeface="Open Sans"/>
              </a:rPr>
              <a:t>Membangun kasus untuk digunakan dalam pengujian</a:t>
            </a:r>
          </a:p>
          <a:p>
            <a:pPr marL="604519" indent="-302260" lvl="1">
              <a:lnSpc>
                <a:spcPts val="4199"/>
              </a:lnSpc>
              <a:buFont typeface="Arial"/>
              <a:buChar char="•"/>
            </a:pPr>
            <a:r>
              <a:rPr lang="en-US" sz="2799">
                <a:solidFill>
                  <a:srgbClr val="FFFFFF"/>
                </a:solidFill>
                <a:latin typeface="Open Sans"/>
              </a:rPr>
              <a:t>Pada tahap ini seluruh alur logika yang telah didefinisikan dibuat uji kasusnya.</a:t>
            </a:r>
          </a:p>
          <a:p>
            <a:pPr marL="604519" indent="-302260" lvl="1">
              <a:lnSpc>
                <a:spcPts val="4199"/>
              </a:lnSpc>
              <a:buFont typeface="Arial"/>
              <a:buChar char="•"/>
            </a:pPr>
            <a:r>
              <a:rPr lang="en-US" sz="2799">
                <a:solidFill>
                  <a:srgbClr val="FFFFFF"/>
                </a:solidFill>
                <a:latin typeface="Open Sans"/>
              </a:rPr>
              <a:t>Melakukan pengujian</a:t>
            </a:r>
          </a:p>
          <a:p>
            <a:pPr marL="604519" indent="-302260" lvl="1">
              <a:lnSpc>
                <a:spcPts val="4199"/>
              </a:lnSpc>
              <a:buFont typeface="Arial"/>
              <a:buChar char="•"/>
            </a:pPr>
            <a:r>
              <a:rPr lang="en-US" sz="2799">
                <a:solidFill>
                  <a:srgbClr val="FFFFFF"/>
                </a:solidFill>
                <a:latin typeface="Open Sans"/>
              </a:rPr>
              <a:t>Pengujian dilakukan pada setiap test case atau uji kasus yang sebelumnya telah dibuat. Pada tahap ini kita juga dapat mulai membuat laporan dari hasil pengujian.</a:t>
            </a:r>
          </a:p>
          <a:p>
            <a:pPr algn="l" marL="0" indent="0" lvl="0">
              <a:lnSpc>
                <a:spcPts val="4199"/>
              </a:lnSpc>
              <a:spcBef>
                <a:spcPct val="0"/>
              </a:spcBef>
            </a:pPr>
          </a:p>
        </p:txBody>
      </p:sp>
      <p:sp>
        <p:nvSpPr>
          <p:cNvPr name="TextBox 5" id="5"/>
          <p:cNvSpPr txBox="true"/>
          <p:nvPr/>
        </p:nvSpPr>
        <p:spPr>
          <a:xfrm rot="0">
            <a:off x="7152273" y="520616"/>
            <a:ext cx="9075863" cy="2014939"/>
          </a:xfrm>
          <a:prstGeom prst="rect">
            <a:avLst/>
          </a:prstGeom>
        </p:spPr>
        <p:txBody>
          <a:bodyPr anchor="t" rtlCol="false" tIns="0" lIns="0" bIns="0" rIns="0">
            <a:spAutoFit/>
          </a:bodyPr>
          <a:lstStyle/>
          <a:p>
            <a:pPr algn="l" marL="0" indent="0" lvl="0">
              <a:lnSpc>
                <a:spcPts val="7932"/>
              </a:lnSpc>
              <a:spcBef>
                <a:spcPct val="0"/>
              </a:spcBef>
            </a:pPr>
            <a:r>
              <a:rPr lang="en-US" sz="6610">
                <a:solidFill>
                  <a:srgbClr val="FFFFFF"/>
                </a:solidFill>
                <a:latin typeface="Open Sans Bold"/>
              </a:rPr>
              <a:t>Tahapan  White Box Testing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E17EB"/>
        </a:solidFill>
      </p:bgPr>
    </p:bg>
    <p:spTree>
      <p:nvGrpSpPr>
        <p:cNvPr id="1" name=""/>
        <p:cNvGrpSpPr/>
        <p:nvPr/>
      </p:nvGrpSpPr>
      <p:grpSpPr>
        <a:xfrm>
          <a:off x="0" y="0"/>
          <a:ext cx="0" cy="0"/>
          <a:chOff x="0" y="0"/>
          <a:chExt cx="0" cy="0"/>
        </a:xfrm>
      </p:grpSpPr>
      <p:grpSp>
        <p:nvGrpSpPr>
          <p:cNvPr name="Group 2" id="2"/>
          <p:cNvGrpSpPr/>
          <p:nvPr/>
        </p:nvGrpSpPr>
        <p:grpSpPr>
          <a:xfrm rot="0">
            <a:off x="1028700" y="254072"/>
            <a:ext cx="8394496" cy="5582629"/>
            <a:chOff x="0" y="0"/>
            <a:chExt cx="11192662" cy="7443505"/>
          </a:xfrm>
        </p:grpSpPr>
        <p:pic>
          <p:nvPicPr>
            <p:cNvPr name="Picture 3" id="3"/>
            <p:cNvPicPr>
              <a:picLocks noChangeAspect="true"/>
            </p:cNvPicPr>
            <p:nvPr/>
          </p:nvPicPr>
          <p:blipFill>
            <a:blip r:embed="rId2"/>
            <a:srcRect l="1704" t="0" r="1704" b="0"/>
            <a:stretch>
              <a:fillRect/>
            </a:stretch>
          </p:blipFill>
          <p:spPr>
            <a:xfrm flipH="false" flipV="false">
              <a:off x="0" y="0"/>
              <a:ext cx="11192662" cy="7443505"/>
            </a:xfrm>
            <a:prstGeom prst="rect">
              <a:avLst/>
            </a:prstGeom>
          </p:spPr>
        </p:pic>
      </p:grpSp>
      <p:sp>
        <p:nvSpPr>
          <p:cNvPr name="TextBox 4" id="4"/>
          <p:cNvSpPr txBox="true"/>
          <p:nvPr/>
        </p:nvSpPr>
        <p:spPr>
          <a:xfrm rot="0">
            <a:off x="10146638" y="2200056"/>
            <a:ext cx="7856305" cy="3636645"/>
          </a:xfrm>
          <a:prstGeom prst="rect">
            <a:avLst/>
          </a:prstGeom>
        </p:spPr>
        <p:txBody>
          <a:bodyPr anchor="t" rtlCol="false" tIns="0" lIns="0" bIns="0" rIns="0">
            <a:spAutoFit/>
          </a:bodyPr>
          <a:lstStyle/>
          <a:p>
            <a:pPr algn="l" marL="0" indent="0" lvl="0">
              <a:lnSpc>
                <a:spcPts val="4199"/>
              </a:lnSpc>
              <a:spcBef>
                <a:spcPct val="0"/>
              </a:spcBef>
            </a:pPr>
            <a:r>
              <a:rPr lang="en-US" sz="2799">
                <a:solidFill>
                  <a:srgbClr val="FFFFFF"/>
                </a:solidFill>
                <a:latin typeface="Open Sans"/>
              </a:rPr>
              <a:t>contoh White Box Testing untuk fungsi Printme yang mengambil dua input, menjumlahkannya, dan memeriksa apakah hasilnya positif atau negatif. Jika hasilnya positif, ia mencetak "Positive". Jika hasilnya tidak positif (yaitu, nol atau negatif), ia mencetak "Negative" bersamanya.</a:t>
            </a:r>
          </a:p>
        </p:txBody>
      </p:sp>
      <p:sp>
        <p:nvSpPr>
          <p:cNvPr name="TextBox 5" id="5"/>
          <p:cNvSpPr txBox="true"/>
          <p:nvPr/>
        </p:nvSpPr>
        <p:spPr>
          <a:xfrm rot="0">
            <a:off x="10146638" y="0"/>
            <a:ext cx="6202979" cy="1885950"/>
          </a:xfrm>
          <a:prstGeom prst="rect">
            <a:avLst/>
          </a:prstGeom>
        </p:spPr>
        <p:txBody>
          <a:bodyPr anchor="t" rtlCol="false" tIns="0" lIns="0" bIns="0" rIns="0">
            <a:spAutoFit/>
          </a:bodyPr>
          <a:lstStyle/>
          <a:p>
            <a:pPr algn="l" marL="0" indent="0" lvl="0">
              <a:lnSpc>
                <a:spcPts val="7440"/>
              </a:lnSpc>
              <a:spcBef>
                <a:spcPct val="0"/>
              </a:spcBef>
            </a:pPr>
            <a:r>
              <a:rPr lang="en-US" sz="6200">
                <a:solidFill>
                  <a:srgbClr val="FFFFFF"/>
                </a:solidFill>
                <a:latin typeface="Open Sans Bold"/>
              </a:rPr>
              <a:t>Whitebox Testing</a:t>
            </a:r>
          </a:p>
        </p:txBody>
      </p:sp>
      <p:sp>
        <p:nvSpPr>
          <p:cNvPr name="TextBox 6" id="6"/>
          <p:cNvSpPr txBox="true"/>
          <p:nvPr/>
        </p:nvSpPr>
        <p:spPr>
          <a:xfrm rot="0">
            <a:off x="1905364" y="6040757"/>
            <a:ext cx="15900554" cy="4246243"/>
          </a:xfrm>
          <a:prstGeom prst="rect">
            <a:avLst/>
          </a:prstGeom>
        </p:spPr>
        <p:txBody>
          <a:bodyPr anchor="t" rtlCol="false" tIns="0" lIns="0" bIns="0" rIns="0">
            <a:spAutoFit/>
          </a:bodyPr>
          <a:lstStyle/>
          <a:p>
            <a:pPr>
              <a:lnSpc>
                <a:spcPts val="4200"/>
              </a:lnSpc>
            </a:pPr>
            <a:r>
              <a:rPr lang="en-US" sz="2800">
                <a:solidFill>
                  <a:srgbClr val="FFFFFF"/>
                </a:solidFill>
                <a:latin typeface="Open Sans"/>
              </a:rPr>
              <a:t>Tujuan White Box Testing di sini adalah untuk memverifikasi semua cabang keputusan (kondisi if-else) dalam kode.</a:t>
            </a:r>
          </a:p>
          <a:p>
            <a:pPr>
              <a:lnSpc>
                <a:spcPts val="4200"/>
              </a:lnSpc>
            </a:pPr>
            <a:r>
              <a:rPr lang="en-US" sz="2800">
                <a:solidFill>
                  <a:srgbClr val="FFFFFF"/>
                </a:solidFill>
                <a:latin typeface="Open Sans"/>
              </a:rPr>
              <a:t>Untuk menjalankan pernyataan dalam kode ini dengan membuat kasus uji :</a:t>
            </a:r>
          </a:p>
          <a:p>
            <a:pPr marL="604534" indent="-302267" lvl="1">
              <a:lnSpc>
                <a:spcPts val="4200"/>
              </a:lnSpc>
              <a:buFont typeface="Arial"/>
              <a:buChar char="•"/>
            </a:pPr>
            <a:r>
              <a:rPr lang="en-US" sz="2800">
                <a:solidFill>
                  <a:srgbClr val="FFFFFF"/>
                </a:solidFill>
                <a:latin typeface="Open Sans"/>
              </a:rPr>
              <a:t>Kasus Uji 1: a = 1, b = 1 Ini akan menguji cabang "Positif" dari kondisi if-else.</a:t>
            </a:r>
          </a:p>
          <a:p>
            <a:pPr marL="604534" indent="-302267" lvl="1">
              <a:lnSpc>
                <a:spcPts val="4200"/>
              </a:lnSpc>
              <a:buFont typeface="Arial"/>
              <a:buChar char="•"/>
            </a:pPr>
            <a:r>
              <a:rPr lang="en-US" sz="2800">
                <a:solidFill>
                  <a:srgbClr val="FFFFFF"/>
                </a:solidFill>
                <a:latin typeface="Open Sans"/>
              </a:rPr>
              <a:t>Kasus Uji 2: a = -1, b = -3 Ini akan menguji cabang "Negatif" dari kondisi if-else.</a:t>
            </a:r>
          </a:p>
          <a:p>
            <a:pPr algn="l" marL="0" indent="0" lvl="0">
              <a:lnSpc>
                <a:spcPts val="4200"/>
              </a:lnSpc>
              <a:spcBef>
                <a:spcPct val="0"/>
              </a:spcBef>
            </a:pPr>
            <a:r>
              <a:rPr lang="en-US" sz="2800">
                <a:solidFill>
                  <a:srgbClr val="FFFFFF"/>
                </a:solidFill>
                <a:latin typeface="Open Sans"/>
              </a:rPr>
              <a:t>Dengan menjalankan kasus uji ini, kita dapat memastikan bahwa kedua cabang dari kondisi if-else dalam kode diuji, yang merupakan tujuan dari White Box Testing.</a:t>
            </a:r>
          </a:p>
          <a:p>
            <a:pPr algn="l" marL="0" indent="0" lvl="0">
              <a:lnSpc>
                <a:spcPts val="42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DAFyJYhuJUw</dc:identifier>
  <dcterms:modified xsi:type="dcterms:W3CDTF">2011-08-01T06:04:30Z</dcterms:modified>
  <cp:revision>1</cp:revision>
  <dc:title>UNIT TEST, WHITEBOX, DAN cicd</dc:title>
</cp:coreProperties>
</file>